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2"/><Relationship Target="docProps/app.xml" Type="http://schemas.openxmlformats.org/officeDocument/2006/relationships/extended-properties" Id="rId1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r:id="rId5" id="2147483660"/>
    <p:sldMasterId r:id="rId6" id="2147483661"/>
  </p:sldMasterIdLst>
  <p:notesMasterIdLst>
    <p:notesMasterId r:id="rId7"/>
  </p:notesMasterIdLst>
  <p:sldIdLst>
    <p:sldId r:id="rId8" id="256"/>
    <p:sldId r:id="rId9" id="257"/>
    <p:sldId r:id="rId10" id="258"/>
    <p:sldId r:id="rId11" id="259"/>
    <p:sldId r:id="rId12" id="260"/>
    <p:sldId r:id="rId13" id="261"/>
    <p:sldId r:id="rId14" id="262"/>
    <p:sldId r:id="rId15" id="263"/>
    <p:sldId r:id="rId16" id="264"/>
    <p:sldId r:id="rId17" id="265"/>
    <p:sldId r:id="rId18" id="266"/>
    <p:sldId r:id="rId19" id="267"/>
    <p:sldId r:id="rId20" id="268"/>
    <p:sldId r:id="rId21" id="269"/>
    <p:sldId r:id="rId22" id="270"/>
    <p:sldId r:id="rId23" id="271"/>
    <p:sldId r:id="rId24" id="272"/>
    <p:sldId r:id="rId25" id="273"/>
    <p:sldId r:id="rId26" id="274"/>
    <p:sldId r:id="rId27" id="275"/>
    <p:sldId r:id="rId28" id="276"/>
    <p:sldId r:id="rId29" id="277"/>
    <p:sldId r:id="rId30" id="278"/>
    <p:sldId r:id="rId31" id="279"/>
  </p:sldIdLst>
  <p:sldSz type="screen4x3" cx="9144000" cy="6858000"/>
  <p:notesSz cy="9144000" cx="6858000"/>
  <p:defaultTextStyle>
    <a:lvl1pPr fontAlgn="base" rtl="0" marL="0" indent="0" algn="l" defTabSz="914400">
      <a:lnSpc>
        <a:spcPct val="100000"/>
      </a:lnSpc>
      <a:spcBef>
        <a:spcPct val="0"/>
      </a:spcBef>
      <a:spcAft>
        <a:spcPct val="0"/>
      </a:spcAft>
      <a:buNone/>
      <a:defRPr u="none" sz="1800" lang="en-US" smtClean="0" i="0" dirty="0" baseline="0" b="0">
        <a:solidFill>
          <a:schemeClr val="tx1"/>
        </a:solidFill>
        <a:latin charset="0" typeface="Arial"/>
      </a:defRPr>
    </a:lvl1pPr>
    <a:lvl2pPr marL="457200" indent="0">
      <a:lnSpc>
        <a:spcPct val="100000"/>
      </a:lnSpc>
      <a:spcBef>
        <a:spcPct val="0"/>
      </a:spcBef>
      <a:spcAft>
        <a:spcPct val="0"/>
      </a:spcAft>
      <a:buNone/>
      <a:defRPr u="none" sz="1800" lang="en-US" smtClean="0" i="0" dirty="0" b="0">
        <a:solidFill>
          <a:schemeClr val="tx1"/>
        </a:solidFill>
        <a:latin charset="0" typeface="Arial"/>
      </a:defRPr>
    </a:lvl2pPr>
    <a:lvl3pPr marL="914400" indent="0">
      <a:lnSpc>
        <a:spcPct val="100000"/>
      </a:lnSpc>
      <a:spcBef>
        <a:spcPct val="0"/>
      </a:spcBef>
      <a:spcAft>
        <a:spcPct val="0"/>
      </a:spcAft>
      <a:buNone/>
      <a:defRPr u="none" sz="1800" lang="en-US" smtClean="0" i="0" dirty="0" b="0">
        <a:solidFill>
          <a:schemeClr val="tx1"/>
        </a:solidFill>
        <a:latin charset="0" typeface="Arial"/>
      </a:defRPr>
    </a:lvl3pPr>
    <a:lvl4pPr marL="1371600" indent="0">
      <a:lnSpc>
        <a:spcPct val="100000"/>
      </a:lnSpc>
      <a:spcBef>
        <a:spcPct val="0"/>
      </a:spcBef>
      <a:spcAft>
        <a:spcPct val="0"/>
      </a:spcAft>
      <a:buNone/>
      <a:defRPr u="none" sz="1800" lang="en-US" smtClean="0" i="0" dirty="0" b="0">
        <a:solidFill>
          <a:schemeClr val="tx1"/>
        </a:solidFill>
        <a:latin charset="0" typeface="Arial"/>
      </a:defRPr>
    </a:lvl4pPr>
    <a:lvl5pPr marL="1828800" indent="0">
      <a:lnSpc>
        <a:spcPct val="100000"/>
      </a:lnSpc>
      <a:spcBef>
        <a:spcPct val="0"/>
      </a:spcBef>
      <a:spcAft>
        <a:spcPct val="0"/>
      </a:spcAft>
      <a:buNone/>
      <a:defRPr u="none" sz="1800" lang="en-US" smtClean="0" i="0" dirty="0" b="0">
        <a:solidFill>
          <a:schemeClr val="tx1"/>
        </a:solidFill>
        <a:latin charset="0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DE0A0F9-B116-41E8-A479-662ACD93D61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</p:viewPr>
</file>

<file path=ppt/_rels/presentation.xml.rels><?xml version="1.0" encoding="UTF-8" standalone="yes"?><Relationships xmlns="http://schemas.openxmlformats.org/package/2006/relationships"><Relationship Target="slides/slide24.xml" Type="http://schemas.openxmlformats.org/officeDocument/2006/relationships/slide" Id="rId31"/><Relationship Target="slides/slide18.xml" Type="http://schemas.openxmlformats.org/officeDocument/2006/relationships/slide" Id="rId25"/><Relationship Target="slides/slide22.xml" Type="http://schemas.openxmlformats.org/officeDocument/2006/relationships/slide" Id="rId29"/><Relationship Target="theme/theme3.xml" Type="http://schemas.openxmlformats.org/officeDocument/2006/relationships/theme" Id="rId1"/><Relationship Target="slides/slide10.xml" Type="http://schemas.openxmlformats.org/officeDocument/2006/relationships/slide" Id="rId17"/><Relationship Target="slides/slide17.xml" Type="http://schemas.openxmlformats.org/officeDocument/2006/relationships/slide" Id="rId24"/><Relationship Target="slides/slide9.xml" Type="http://schemas.openxmlformats.org/officeDocument/2006/relationships/slide" Id="rId16"/><Relationship Target="slides/slide16.xml" Type="http://schemas.openxmlformats.org/officeDocument/2006/relationships/slide" Id="rId23"/><Relationship Target="slides/slide8.xml" Type="http://schemas.openxmlformats.org/officeDocument/2006/relationships/slide" Id="rId15"/><Relationship Target="slides/slide15.xml" Type="http://schemas.openxmlformats.org/officeDocument/2006/relationships/slide" Id="rId22"/><Relationship Target="slides/slide7.xml" Type="http://schemas.openxmlformats.org/officeDocument/2006/relationships/slide" Id="rId14"/><Relationship Target="slides/slide14.xml" Type="http://schemas.openxmlformats.org/officeDocument/2006/relationships/slide" Id="rId21"/><Relationship Target="slides/slide6.xml" Type="http://schemas.openxmlformats.org/officeDocument/2006/relationships/slide" Id="rId13"/><Relationship Target="slides/slide13.xml" Type="http://schemas.openxmlformats.org/officeDocument/2006/relationships/slide" Id="rId20"/><Relationship Target="slides/slide5.xml" Type="http://schemas.openxmlformats.org/officeDocument/2006/relationships/slide" Id="rId12"/><Relationship Target="slides/slide4.xml" Type="http://schemas.openxmlformats.org/officeDocument/2006/relationships/slide" Id="rId11"/><Relationship Target="slides/slide3.xml" Type="http://schemas.openxmlformats.org/officeDocument/2006/relationships/slide" Id="rId10"/><Relationship Target="slides/slide2.xml" Type="http://schemas.openxmlformats.org/officeDocument/2006/relationships/slide" Id="rId9"/><Relationship Target="slides/slide1.xml" Type="http://schemas.openxmlformats.org/officeDocument/2006/relationships/slide" Id="rId8"/><Relationship Target="notesMasters/notesMaster1.xml" Type="http://schemas.openxmlformats.org/officeDocument/2006/relationships/notesMaster" Id="rId7"/><Relationship Target="slideMasters/slideMaster2.xml" Type="http://schemas.openxmlformats.org/officeDocument/2006/relationships/slideMaster" Id="rId6"/><Relationship Target="slideMasters/slideMaster1.xml" Type="http://schemas.openxmlformats.org/officeDocument/2006/relationships/slideMaster" Id="rId5"/><Relationship Target="slides/slide21.xml" Type="http://schemas.openxmlformats.org/officeDocument/2006/relationships/slide" Id="rId28"/><Relationship Target="tableStyles.xml" Type="http://schemas.openxmlformats.org/officeDocument/2006/relationships/tableStyles" Id="rId4"/><Relationship Target="slides/slide20.xml" Type="http://schemas.openxmlformats.org/officeDocument/2006/relationships/slide" Id="rId27"/><Relationship Target="slides/slide23.xml" Type="http://schemas.openxmlformats.org/officeDocument/2006/relationships/slide" Id="rId30"/><Relationship Target="slides/slide12.xml" Type="http://schemas.openxmlformats.org/officeDocument/2006/relationships/slide" Id="rId19"/><Relationship Target="presProps.xml" Type="http://schemas.openxmlformats.org/officeDocument/2006/relationships/presProps" Id="rId3"/><Relationship Target="slides/slide19.xml" Type="http://schemas.openxmlformats.org/officeDocument/2006/relationships/slide" Id="rId26"/><Relationship Target="slides/slide11.xml" Type="http://schemas.openxmlformats.org/officeDocument/2006/relationships/slide" Id="rId18"/><Relationship Target="viewProps.xml" Type="http://schemas.openxmlformats.org/officeDocument/2006/relationships/viewProps" Id="rId2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24" id="24"/>
          <p:cNvSpPr>
            <a:spLocks/>
          </p:cNvSpPr>
          <p:nvPr>
            <p:ph type="hdr" sz="quarter"/>
          </p:nvPr>
        </p:nvSpPr>
        <p:spPr>
          <a:xfrm>
            <a:off y="0" x="0"/>
            <a:ext cy="457200" cx="2971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/>
            <a:r>
              <a:rPr sz="1200" smtClean="0" lang="en-US" dirty="0"/>
              <a:t>*</a:t>
            </a:r>
          </a:p>
        </p:txBody>
      </p:sp>
      <p:sp>
        <p:nvSpPr>
          <p:cNvPr name="Text Box 25" id="25"/>
          <p:cNvSpPr>
            <a:spLocks/>
          </p:cNvSpPr>
          <p:nvPr>
            <p:ph type="dt" idx="1"/>
          </p:nvPr>
        </p:nvSpPr>
        <p:spPr>
          <a:xfrm>
            <a:off y="0" x="3884612"/>
            <a:ext cy="457200" cx="2971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sz="1200" smtClean="0" lang="en-US" dirty="0"/>
              <a:t>*</a:t>
            </a:r>
          </a:p>
        </p:txBody>
      </p:sp>
      <p:sp>
        <p:nvSpPr>
          <p:cNvPr name="Text Box 26" id="26"/>
          <p:cNvSpPr>
            <a:spLocks/>
          </p:cNvSpPr>
          <p:nvPr>
            <p:ph type="sldImg" idx="2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name="Text Box 27" id="27"/>
          <p:cNvSpPr>
            <a:spLocks/>
          </p:cNvSpPr>
          <p:nvPr>
            <p:ph type="body" sz="quarter" idx="3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name="Text Box 28" id="28"/>
          <p:cNvSpPr>
            <a:spLocks/>
          </p:cNvSpPr>
          <p:nvPr>
            <p:ph type="ftr" sz="quarter" idx="4"/>
          </p:nvPr>
        </p:nvSpPr>
        <p:spPr>
          <a:xfrm>
            <a:off y="8685212" x="0"/>
            <a:ext cy="457200" cx="2971800"/>
          </a:xfrm>
          <a:prstGeom prst="rect">
            <a:avLst/>
          </a:prstGeom>
          <a:ln>
            <a:noFill/>
          </a:ln>
        </p:spPr>
        <p:txBody>
          <a:bodyPr numCol="1" anchor="b"/>
          <a:lstStyle/>
          <a:p>
            <a:pPr/>
            <a:r>
              <a:rPr sz="1200" smtClean="0" lang="en-US" dirty="0"/>
              <a:t>*</a:t>
            </a:r>
          </a:p>
        </p:txBody>
      </p:sp>
      <p:sp>
        <p:nvSpPr>
          <p:cNvPr name="Text Box 29" id="29"/>
          <p:cNvSpPr>
            <a:spLocks/>
          </p:cNvSpPr>
          <p:nvPr>
            <p:ph type="sldNum" sz="quarter" idx="5"/>
          </p:nvPr>
        </p:nvSpPr>
        <p:spPr>
          <a:xfrm>
            <a:off y="8685212" x="3884612"/>
            <a:ext cy="457200" cx="2971800"/>
          </a:xfrm>
          <a:prstGeom prst="rect">
            <a:avLst/>
          </a:prstGeom>
          <a:ln>
            <a:noFill/>
          </a:ln>
        </p:spPr>
        <p:txBody>
          <a:bodyPr numCol="1" anchor="b"/>
          <a:lstStyle/>
          <a:p>
            <a:pPr algn="r"/>
            <a:r>
              <a:rPr sz="1200" smtClean="0" lang="en-US" dirty="0"/>
              <a:t>*</a:t>
            </a:r>
          </a:p>
        </p:txBody>
      </p:sp>
    </p:spTree>
  </p:cSld>
  <p:clrMap tx1="dk1" tx2="dk2" bg1="lt1" accent6="accent6" bg2="lt2" accent5="accent5" accent4="accent4" accent3="accent3" folHlink="folHlink" accent2="accent2" hlink="hlink" accent1="accent1"/>
</p:notesMaster>
</file>

<file path=ppt/notesSlides/_rels/notesSlide1.xml.rels><?xml version="1.0" encoding="UTF-8" standalone="yes"?><Relationships xmlns="http://schemas.openxmlformats.org/package/2006/relationships"><Relationship Target="../slides/slide1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slides/slide10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slides/slide11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slides/slide12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slides/slide13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slides/slide14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slides/slide15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slides/slide16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slides/slide17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slides/slide18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slides/slide19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slides/slide2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slides/slide20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slides/slide21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slides/slide22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slides/slide23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slides/slide24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slides/slide3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slides/slide4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slides/slide5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slides/slide6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slides/slide7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slides/slide8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slides/slide9.xml" Type="http://schemas.openxmlformats.org/officeDocument/2006/relationships/slide" Id="rId2"/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14" id="114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15" id="115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30" id="130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31" id="131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32" id="132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33" id="133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34" id="134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35" id="135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36" id="136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37" id="137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38" id="138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39" id="139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40" id="140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41" id="141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42" id="142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43" id="143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44" id="144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45" id="145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50" id="150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51" id="151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46" id="146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47" id="147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16" id="116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17" id="117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48" id="148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49" id="149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52" id="152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53" id="153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54" id="154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55" id="155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56" id="156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57" id="157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60" id="160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61" id="161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18" id="118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19" id="119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58" id="158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59" id="159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20" id="120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21" id="121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22" id="122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23" id="123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24" id="124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25" id="125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26" id="126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27" id="127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28" id="128"/>
          <p:cNvSpPr>
            <a:spLocks/>
          </p:cNvSpPr>
          <p:nvPr>
            <p:ph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</p:spPr>
      </p:sp>
      <p:sp>
        <p:nvSpPr>
          <p:cNvPr name="Text Box 129" id="129"/>
          <p:cNvSpPr>
            <a:spLocks/>
          </p:cNvSpPr>
          <p:nvPr>
            <p:ph type="body" idx="1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y="2130425" x="685800"/>
            <a:ext cy="1470025" cx="7772400"/>
          </a:xfrm>
        </p:spPr>
        <p:txBody>
          <a:bodyPr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Subtitle 2" id="3"/>
          <p:cNvSpPr>
            <a:spLocks noGrp="1"/>
          </p:cNvSpPr>
          <p:nvPr>
            <p:ph type="subTitle" idx="1"/>
          </p:nvPr>
        </p:nvSpPr>
        <p:spPr>
          <a:xfrm>
            <a:off y="3886200" x="1371600"/>
            <a:ext cy="1752600" cx="6400800"/>
          </a:xfrm>
        </p:spPr>
        <p:txBody>
          <a:bodyPr numCol="1"/>
          <a:lstStyle>
            <a:lvl1pPr algn="ctr" marL="0" indent="0">
              <a:buNone/>
              <a:defRPr/>
            </a:lvl1pPr>
            <a:lvl2pPr algn="ctr" marL="457200" indent="0">
              <a:buNone/>
              <a:defRPr/>
            </a:lvl2pPr>
            <a:lvl3pPr algn="ctr" marL="914400" indent="0">
              <a:buNone/>
              <a:defRPr/>
            </a:lvl3pPr>
            <a:lvl4pPr algn="ctr" marL="1371600" indent="0">
              <a:buNone/>
              <a:defRPr/>
            </a:lvl4pPr>
            <a:lvl5pPr algn="ctr" marL="1828800" indent="0">
              <a:buNone/>
              <a:defRPr/>
            </a:lvl5pPr>
            <a:lvl6pPr algn="ctr" marL="2286000" indent="0">
              <a:buNone/>
              <a:defRPr/>
            </a:lvl6pPr>
            <a:lvl7pPr algn="ctr" marL="2743200" indent="0">
              <a:buNone/>
              <a:defRPr/>
            </a:lvl7pPr>
            <a:lvl8pPr algn="ctr" marL="3200400" indent="0">
              <a:buNone/>
              <a:defRPr/>
            </a:lvl8pPr>
            <a:lvl9pPr algn="ctr" marL="3657600" indent="0">
              <a:buNone/>
              <a:defRPr/>
            </a:lvl9pPr>
          </a:lstStyle>
          <a:p>
            <a:r>
              <a:rPr smtClean="0" lang="en-US"/>
              <a:t>Click to edit Master subtitle style</a:t>
            </a:r>
            <a:endParaRPr lang="en-US"/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C9600221-B624-45B7-9E68-D1D79752583D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Vertical Text Placeholder 2" id="3"/>
          <p:cNvSpPr>
            <a:spLocks noGrp="1"/>
          </p:cNvSpPr>
          <p:nvPr>
            <p:ph type="body" idx="1" orient="vert"/>
          </p:nvPr>
        </p:nvSpPr>
        <p:spPr/>
        <p:txBody>
          <a:bodyPr vert="eaVert" numCol="1"/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C543D10D-1B83-4EE9-8835-AFAF7628ADB8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Vertical Title 1" id="2"/>
          <p:cNvSpPr>
            <a:spLocks noGrp="1"/>
          </p:cNvSpPr>
          <p:nvPr>
            <p:ph type="title" orient="vert"/>
          </p:nvPr>
        </p:nvSpPr>
        <p:spPr>
          <a:xfrm>
            <a:off y="274638" x="6629400"/>
            <a:ext cy="5851525" cx="2057400"/>
          </a:xfrm>
        </p:spPr>
        <p:txBody>
          <a:bodyPr vert="eaVert"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Vertical Text Placeholder 2" id="3"/>
          <p:cNvSpPr>
            <a:spLocks noGrp="1"/>
          </p:cNvSpPr>
          <p:nvPr>
            <p:ph type="body" idx="1" orient="vert"/>
          </p:nvPr>
        </p:nvSpPr>
        <p:spPr>
          <a:xfrm>
            <a:off y="274638" x="457200"/>
            <a:ext cy="5851525" cx="6019800"/>
          </a:xfrm>
        </p:spPr>
        <p:txBody>
          <a:bodyPr vert="eaVert" numCol="1"/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8A0F8399-60D2-4F5D-9CEE-64FA3803ED83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y="2130425" x="685800"/>
            <a:ext cy="1470025" cx="7772400"/>
          </a:xfrm>
        </p:spPr>
        <p:txBody>
          <a:bodyPr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Subtitle 2" id="3"/>
          <p:cNvSpPr>
            <a:spLocks noGrp="1"/>
          </p:cNvSpPr>
          <p:nvPr>
            <p:ph type="subTitle" idx="1"/>
          </p:nvPr>
        </p:nvSpPr>
        <p:spPr>
          <a:xfrm>
            <a:off y="3886200" x="1371600"/>
            <a:ext cy="1752600" cx="6400800"/>
          </a:xfrm>
        </p:spPr>
        <p:txBody>
          <a:bodyPr numCol="1"/>
          <a:lstStyle>
            <a:lvl1pPr algn="ctr" marL="0" indent="0">
              <a:buNone/>
              <a:defRPr/>
            </a:lvl1pPr>
            <a:lvl2pPr algn="ctr" marL="457200" indent="0">
              <a:buNone/>
              <a:defRPr/>
            </a:lvl2pPr>
            <a:lvl3pPr algn="ctr" marL="914400" indent="0">
              <a:buNone/>
              <a:defRPr/>
            </a:lvl3pPr>
            <a:lvl4pPr algn="ctr" marL="1371600" indent="0">
              <a:buNone/>
              <a:defRPr/>
            </a:lvl4pPr>
            <a:lvl5pPr algn="ctr" marL="1828800" indent="0">
              <a:buNone/>
              <a:defRPr/>
            </a:lvl5pPr>
            <a:lvl6pPr algn="ctr" marL="2286000" indent="0">
              <a:buNone/>
              <a:defRPr/>
            </a:lvl6pPr>
            <a:lvl7pPr algn="ctr" marL="2743200" indent="0">
              <a:buNone/>
              <a:defRPr/>
            </a:lvl7pPr>
            <a:lvl8pPr algn="ctr" marL="3200400" indent="0">
              <a:buNone/>
              <a:defRPr/>
            </a:lvl8pPr>
            <a:lvl9pPr algn="ctr" marL="3657600" indent="0">
              <a:buNone/>
              <a:defRPr/>
            </a:lvl9pPr>
          </a:lstStyle>
          <a:p>
            <a:r>
              <a:rPr smtClean="0" lang="en-US"/>
              <a:t>Click to edit Master subtitle style</a:t>
            </a:r>
            <a:endParaRPr lang="en-US"/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C9600221-B624-45B7-9E68-D1D79752583D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A5BC7F78-48E6-4BBC-B0E1-56BD2A17FC9C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4406900" x="722313"/>
            <a:ext cy="1362075" cx="7772400"/>
          </a:xfrm>
        </p:spPr>
        <p:txBody>
          <a:bodyPr numCol="1" anchor="t"/>
          <a:lstStyle>
            <a:lvl1pPr algn="l">
              <a:defRPr sz="4000" cap="all" b="1"/>
            </a:lvl1pPr>
          </a:lstStyle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Text Placeholder 2" id="3"/>
          <p:cNvSpPr>
            <a:spLocks noGrp="1"/>
          </p:cNvSpPr>
          <p:nvPr>
            <p:ph type="body" idx="1"/>
          </p:nvPr>
        </p:nvSpPr>
        <p:spPr>
          <a:xfrm>
            <a:off y="2906713" x="722313"/>
            <a:ext cy="1500187" cx="777240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smtClean="0" lang="en-US"/>
              <a:t>Click to edit Master text styles</a:t>
            </a:r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type="datetimeFigureOut" id="{4E83BA4B-50FE-4B84-AE64-D7F085A2A31A}">
              <a:rPr smtClean="0" lang="en-US"/>
              <a:t>2/4/2014</a:t>
            </a:fld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type="slidenum" id="{FD6B306A-339E-4A68-B601-FE88844A1F9D}">
              <a:rPr smtClean="0"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Content Placeholder 2" id="3"/>
          <p:cNvSpPr>
            <a:spLocks noGrp="1"/>
          </p:cNvSpPr>
          <p:nvPr>
            <p:ph sz="half" idx="1"/>
          </p:nvPr>
        </p:nvSpPr>
        <p:spPr>
          <a:xfrm>
            <a:off y="1600200" x="457200"/>
            <a:ext cy="4525963" cx="40386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Content Placeholder 3" id="4"/>
          <p:cNvSpPr>
            <a:spLocks noGrp="1"/>
          </p:cNvSpPr>
          <p:nvPr>
            <p:ph sz="half" idx="2"/>
          </p:nvPr>
        </p:nvSpPr>
        <p:spPr>
          <a:xfrm>
            <a:off y="1600200" x="4648200"/>
            <a:ext cy="4525963" cx="40386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Date Placeholder 4" id="5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5" id="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6" id="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146B05A8-4507-4941-A8ED-92C83DD237DC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Text Placeholder 2" id="3"/>
          <p:cNvSpPr>
            <a:spLocks noGrp="1"/>
          </p:cNvSpPr>
          <p:nvPr>
            <p:ph type="body" idx="1"/>
          </p:nvPr>
        </p:nvSpPr>
        <p:spPr>
          <a:xfrm>
            <a:off y="1535113" x="457200"/>
            <a:ext cy="639762" cx="4040188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smtClean="0" lang="en-US"/>
              <a:t>Click to edit Master text styles</a:t>
            </a:r>
          </a:p>
        </p:txBody>
      </p:sp>
      <p:sp>
        <p:nvSpPr>
          <p:cNvPr name="Content Placeholder 3" id="4"/>
          <p:cNvSpPr>
            <a:spLocks noGrp="1"/>
          </p:cNvSpPr>
          <p:nvPr>
            <p:ph sz="half" idx="2"/>
          </p:nvPr>
        </p:nvSpPr>
        <p:spPr>
          <a:xfrm>
            <a:off y="2174875" x="457200"/>
            <a:ext cy="3951288" cx="40401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Text Placeholder 4" id="5"/>
          <p:cNvSpPr>
            <a:spLocks noGrp="1"/>
          </p:cNvSpPr>
          <p:nvPr>
            <p:ph type="body" sz="quarter" idx="3"/>
          </p:nvPr>
        </p:nvSpPr>
        <p:spPr>
          <a:xfrm>
            <a:off y="1535113" x="4645025"/>
            <a:ext cy="639762" cx="4041775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smtClean="0" lang="en-US"/>
              <a:t>Click to edit Master text styles</a:t>
            </a:r>
          </a:p>
        </p:txBody>
      </p:sp>
      <p:sp>
        <p:nvSpPr>
          <p:cNvPr name="Content Placeholder 5" id="6"/>
          <p:cNvSpPr>
            <a:spLocks noGrp="1"/>
          </p:cNvSpPr>
          <p:nvPr>
            <p:ph sz="quarter" idx="4"/>
          </p:nvPr>
        </p:nvSpPr>
        <p:spPr>
          <a:xfrm>
            <a:off y="2174875" x="4645025"/>
            <a:ext cy="3951288" cx="4041775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Date Placeholder 6" id="7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type="datetimeFigureOut" id="{4E83BA4B-50FE-4B84-AE64-D7F085A2A31A}">
              <a:rPr smtClean="0" lang="en-US"/>
              <a:t>2/4/2014</a:t>
            </a:fld>
            <a:endParaRPr lang="en-US"/>
          </a:p>
        </p:txBody>
      </p:sp>
      <p:sp>
        <p:nvSpPr>
          <p:cNvPr name="Footer Placeholder 7" id="8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Slide Number Placeholder 8" id="9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type="slidenum" id="{FD6B306A-339E-4A68-B601-FE88844A1F9D}">
              <a:rPr smtClean="0"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Date Placeholder 2" id="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3" id="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4" id="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2D52B7B6-6F1B-4A62-B87E-81AD4998D87E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Date Placeholder 1" id="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Footer Placeholder 2" id="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name="Slide Number Placeholder 3" id="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type="slidenum" id="{08F7B79A-4EA2-44AE-9F7F-F6A143AD2234}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273050" x="457200"/>
            <a:ext cy="1162050" cx="3008313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73050" x="3575050"/>
            <a:ext cy="5853113" cx="5111750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smtClean="0" lang="en-US"/>
              <a:t>Click to edit Master text styles</a:t>
            </a:r>
          </a:p>
          <a:p>
            <a:pPr lvl="1"/>
            <a:r>
              <a:rPr smtClean="0" lang="en-US"/>
              <a:t>Second level</a:t>
            </a:r>
          </a:p>
          <a:p>
            <a:pPr lvl="2"/>
            <a:r>
              <a:rPr smtClean="0" lang="en-US"/>
              <a:t>Third level</a:t>
            </a:r>
          </a:p>
          <a:p>
            <a:pPr lvl="3"/>
            <a:r>
              <a:rPr smtClean="0" lang="en-US"/>
              <a:t>Fourth level</a:t>
            </a:r>
          </a:p>
          <a:p>
            <a:pPr lvl="4"/>
            <a:r>
              <a:rPr smtClean="0" lang="en-US"/>
              <a:t>Fifth level</a:t>
            </a:r>
            <a:endParaRPr lang="en-US"/>
          </a:p>
        </p:txBody>
      </p:sp>
      <p:sp>
        <p:nvSpPr>
          <p:cNvPr name="Text Placeholder 3" id="4"/>
          <p:cNvSpPr>
            <a:spLocks noGrp="1"/>
          </p:cNvSpPr>
          <p:nvPr>
            <p:ph type="body" sz="half" idx="2"/>
          </p:nvPr>
        </p:nvSpPr>
        <p:spPr>
          <a:xfrm>
            <a:off y="1435100" x="457200"/>
            <a:ext cy="4691063" cx="300831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smtClean="0" lang="en-US"/>
              <a:t>Click to edit Master text styles</a:t>
            </a:r>
          </a:p>
        </p:txBody>
      </p:sp>
      <p:sp>
        <p:nvSpPr>
          <p:cNvPr name="Date Placeholder 4" id="5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type="datetimeFigureOut" id="{4E83BA4B-50FE-4B84-AE64-D7F085A2A31A}">
              <a:rPr smtClean="0" lang="en-US"/>
              <a:t>2/4/2014</a:t>
            </a:fld>
            <a:endParaRPr lang="en-US"/>
          </a:p>
        </p:txBody>
      </p:sp>
      <p:sp>
        <p:nvSpPr>
          <p:cNvPr name="Footer Placeholder 5" id="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Slide Number Placeholder 6" id="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type="slidenum" id="{FD6B306A-339E-4A68-B601-FE88844A1F9D}">
              <a:rPr smtClean="0"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4800600" x="1792288"/>
            <a:ext cy="566738" cx="548640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smtClean="0" lang="en-US"/>
              <a:t>Click to edit Master title style</a:t>
            </a:r>
            <a:endParaRPr lang="en-US"/>
          </a:p>
        </p:txBody>
      </p:sp>
      <p:sp>
        <p:nvSpPr>
          <p:cNvPr name="Picture Placeholder 2" id="3"/>
          <p:cNvSpPr>
            <a:spLocks noGrp="1"/>
          </p:cNvSpPr>
          <p:nvPr>
            <p:ph type="pic" idx="1"/>
          </p:nvPr>
        </p:nvSpPr>
        <p:spPr>
          <a:xfrm>
            <a:off y="612775" x="1792288"/>
            <a:ext cy="4114800" cx="54864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name="Text Placeholder 3" id="4"/>
          <p:cNvSpPr>
            <a:spLocks noGrp="1"/>
          </p:cNvSpPr>
          <p:nvPr>
            <p:ph type="body" sz="half" idx="2"/>
          </p:nvPr>
        </p:nvSpPr>
        <p:spPr>
          <a:xfrm>
            <a:off y="5367338" x="1792288"/>
            <a:ext cy="804862" cx="5486400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smtClean="0" lang="en-US"/>
              <a:t>Click to edit Master text styles</a:t>
            </a:r>
          </a:p>
        </p:txBody>
      </p:sp>
      <p:sp>
        <p:nvSpPr>
          <p:cNvPr name="Date Placeholder 4" id="5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type="datetimeFigureOut" id="{4E83BA4B-50FE-4B84-AE64-D7F085A2A31A}">
              <a:rPr smtClean="0" lang="en-US"/>
              <a:t>2/4/2014</a:t>
            </a:fld>
            <a:endParaRPr lang="en-US"/>
          </a:p>
        </p:txBody>
      </p:sp>
      <p:sp>
        <p:nvSpPr>
          <p:cNvPr name="Footer Placeholder 5" id="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Slide Number Placeholder 6" id="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type="slidenum" id="{FD6B306A-339E-4A68-B601-FE88844A1F9D}">
              <a:rPr smtClean="0"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1.xml" Type="http://schemas.openxmlformats.org/officeDocument/2006/relationships/slideLayout" Id="rId12"/><Relationship Target="../slideLayouts/slideLayout10.xml" Type="http://schemas.openxmlformats.org/officeDocument/2006/relationships/slideLayout" Id="rId11"/><Relationship Target="../slideLayouts/slideLayout9.xml" Type="http://schemas.openxmlformats.org/officeDocument/2006/relationships/slideLayout" Id="rId10"/><Relationship Target="../slideLayouts/slideLayout8.xml" Type="http://schemas.openxmlformats.org/officeDocument/2006/relationships/slideLayout" Id="rId9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3.xml" Type="http://schemas.openxmlformats.org/officeDocument/2006/relationships/slideLayout" Id="rId4"/><Relationship Target="../slideLayouts/slideLayout2.xml" Type="http://schemas.openxmlformats.org/officeDocument/2006/relationships/slideLayout" Id="rId3"/><Relationship Target="../slideLayouts/slideLayout1.xml" Type="http://schemas.openxmlformats.org/officeDocument/2006/relationships/slideLayout" Id="rId2"/><Relationship Target="../theme/theme3.xml" Type="http://schemas.openxmlformats.org/officeDocument/2006/relationships/theme" Id="rId1"/></Relationships>
</file>

<file path=ppt/slideMasters/_rels/slideMaster2.xml.rels><?xml version="1.0" encoding="UTF-8" standalone="yes"?><Relationships xmlns="http://schemas.openxmlformats.org/package/2006/relationships"><Relationship Target="../slideLayouts/slideLayout12.xml" Type="http://schemas.openxmlformats.org/officeDocument/2006/relationships/slideLayout" Id="rId2"/><Relationship Target="../theme/theme2.xml" Type="http://schemas.openxmlformats.org/officeDocument/2006/relationships/theme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name="Group 1" id="1"/>
          <p:cNvGrpSpPr>
            <a:grpSpLocks/>
          </p:cNvGrpSpPr>
          <p:nvPr/>
        </p:nvGrpSpPr>
        <p:grpSpPr>
          <a:xfrm>
            <a:off y="0" x="0"/>
            <a:ext cy="6858000" cx="7620000"/>
            <a:chOff y="0" x="0"/>
            <a:chExt cy="4320" cx="4800"/>
          </a:xfrm>
        </p:grpSpPr>
        <p:grpSp>
          <p:nvGrpSpPr>
            <p:cNvPr name="Group 2" id="2"/>
            <p:cNvGrpSpPr>
              <a:grpSpLocks/>
            </p:cNvGrpSpPr>
            <p:nvPr/>
          </p:nvGrpSpPr>
          <p:grpSpPr>
            <a:xfrm>
              <a:off y="0" x="0"/>
              <a:ext cy="4320" cx="2016"/>
              <a:chOff y="0" x="0"/>
              <a:chExt cy="4320" cx="2016"/>
            </a:xfrm>
          </p:grpSpPr>
          <p:sp>
            <p:nvSpPr>
              <p:cNvPr name="Text Box 3" id="3"/>
              <p:cNvSpPr>
                <a:spLocks/>
              </p:cNvSpPr>
              <p:nvPr/>
            </p:nvSpPr>
            <p:spPr>
              <a:xfrm>
                <a:off y="0" x="0"/>
                <a:ext cy="4320" cx="4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name="Text Box 4" id="4"/>
              <p:cNvSpPr>
                <a:spLocks/>
              </p:cNvSpPr>
              <p:nvPr/>
            </p:nvSpPr>
            <p:spPr>
              <a:xfrm>
                <a:off y="0" x="288"/>
                <a:ext cy="735" cx="1728"/>
              </a:xfrm>
              <a:custGeom>
                <a:avLst/>
                <a:gdLst/>
                <a:ahLst/>
                <a:cxnLst/>
                <a:rect t="0" r="r" l="0" b="b"/>
                <a:pathLst>
                  <a:path w="1728" h="735">
                    <a:moveTo>
                      <a:pt y="0" x="1728"/>
                    </a:moveTo>
                    <a:lnTo>
                      <a:pt y="480" x="1728"/>
                    </a:lnTo>
                    <a:lnTo>
                      <a:pt y="482" x="380"/>
                    </a:lnTo>
                    <a:lnTo>
                      <a:pt y="480" x="354"/>
                    </a:lnTo>
                    <a:lnTo>
                      <a:pt y="489" x="308"/>
                    </a:lnTo>
                    <a:cubicBezTo>
                      <a:pt y="498" x="290"/>
                      <a:pt y="513" x="263"/>
                      <a:pt y="531" x="246"/>
                    </a:cubicBezTo>
                    <a:cubicBezTo>
                      <a:pt y="549" x="229"/>
                      <a:pt y="574" x="215"/>
                      <a:pt y="597" x="206"/>
                    </a:cubicBezTo>
                    <a:cubicBezTo>
                      <a:pt y="620" x="197"/>
                      <a:pt y="643" x="194"/>
                      <a:pt y="666" x="192"/>
                    </a:cubicBezTo>
                    <a:lnTo>
                      <a:pt y="735" x="192"/>
                    </a:lnTo>
                    <a:lnTo>
                      <a:pt y="735" x="0"/>
                    </a:lnTo>
                    <a:lnTo>
                      <a:pt y="480" x="0"/>
                    </a:lnTo>
                    <a:lnTo>
                      <a:pt y="0" x="0"/>
                    </a:lnTo>
                    <a:lnTo>
                      <a:pt y="0" x="1728"/>
                    </a:lnTo>
                    <a:close/>
                  </a:path>
                </a:pathLst>
              </a:custGeom>
              <a:solidFill>
                <a:schemeClr val="accent2">
                  <a:alpha val="99998"/>
                </a:schemeClr>
              </a:solidFill>
              <a:ln>
                <a:noFill/>
              </a:ln>
              <a:effectLst/>
            </p:spPr>
          </p:sp>
        </p:grpSp>
        <p:grpSp>
          <p:nvGrpSpPr>
            <p:cNvPr name="Group 5" id="5"/>
            <p:cNvGrpSpPr>
              <a:grpSpLocks/>
            </p:cNvGrpSpPr>
            <p:nvPr/>
          </p:nvGrpSpPr>
          <p:grpSpPr>
            <a:xfrm>
              <a:off y="1248" x="144"/>
              <a:ext cy="201" cx="4656"/>
              <a:chOff y="1248" x="144"/>
              <a:chExt cy="201" cx="4656"/>
            </a:xfrm>
          </p:grpSpPr>
          <p:sp>
            <p:nvSpPr>
              <p:cNvPr name="Text Box 6" id="6"/>
              <p:cNvSpPr>
                <a:spLocks/>
              </p:cNvSpPr>
              <p:nvPr/>
            </p:nvSpPr>
            <p:spPr>
              <a:xfrm>
                <a:off y="1248" x="384"/>
                <a:ext cy="200" cx="4416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</p:spPr>
          </p:sp>
          <p:sp>
            <p:nvSpPr>
              <p:cNvPr name="Text Box 7" id="7"/>
              <p:cNvSpPr>
                <a:spLocks/>
              </p:cNvSpPr>
              <p:nvPr/>
            </p:nvSpPr>
            <p:spPr>
              <a:xfrm flipH="1">
                <a:off y="1248" x="144"/>
                <a:ext cy="201" cx="248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</p:spPr>
          </p:sp>
        </p:grpSp>
      </p:grpSp>
      <p:sp>
        <p:nvSpPr>
          <p:cNvPr name="Text Box 8" id="8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21667"/>
            </a:avLst>
          </a:prstGeom>
          <a:ln>
            <a:noFill/>
          </a:ln>
        </p:spPr>
        <p:txBody>
          <a:bodyPr numCol="1" anchor="b"/>
          <a:lstStyle/>
          <a:p>
            <a:endParaRPr/>
          </a:p>
        </p:txBody>
      </p:sp>
      <p:sp>
        <p:nvSpPr>
          <p:cNvPr name="Text Box 9" id="9"/>
          <p:cNvSpPr>
            <a:spLocks/>
          </p:cNvSpPr>
          <p:nvPr>
            <p:ph type="body" idx="1"/>
          </p:nvPr>
        </p:nvSpPr>
        <p:spPr>
          <a:xfrm>
            <a:off y="2362200" x="838200"/>
            <a:ext cy="3724275" cx="7693025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name="Text Box 10" id="10"/>
          <p:cNvSpPr>
            <a:spLocks/>
          </p:cNvSpPr>
          <p:nvPr>
            <p:ph type="dt" sz="half" idx="2"/>
          </p:nvPr>
        </p:nvSpPr>
        <p:spPr>
          <a:xfrm>
            <a:off y="6248400" x="2438400"/>
            <a:ext cy="474662" cx="2130425"/>
          </a:xfrm>
          <a:prstGeom prst="rect">
            <a:avLst/>
          </a:prstGeom>
          <a:ln>
            <a:noFill/>
          </a:ln>
          <a:effectLst/>
        </p:spPr>
        <p:txBody>
          <a:bodyPr numCol="1" anchor="b"/>
          <a:lstStyle/>
          <a:p>
            <a:pPr algn="r"/>
            <a:r>
              <a:rPr sz="1400" smtClean="0" lang="en-US" dirty="0"/>
              <a:t>*</a:t>
            </a:r>
          </a:p>
        </p:txBody>
      </p:sp>
      <p:sp>
        <p:nvSpPr>
          <p:cNvPr name="Text Box 11" id="11"/>
          <p:cNvSpPr>
            <a:spLocks/>
          </p:cNvSpPr>
          <p:nvPr>
            <p:ph type="ftr" sz="quarter" idx="3"/>
          </p:nvPr>
        </p:nvSpPr>
        <p:spPr>
          <a:xfrm>
            <a:off y="6248400" x="5791200"/>
            <a:ext cy="474662" cx="2897187"/>
          </a:xfrm>
          <a:prstGeom prst="rect">
            <a:avLst/>
          </a:prstGeom>
          <a:ln>
            <a:noFill/>
          </a:ln>
          <a:effectLst/>
        </p:spPr>
        <p:txBody>
          <a:bodyPr numCol="1" anchor="b"/>
          <a:lstStyle/>
          <a:p>
            <a:pPr algn="ctr"/>
            <a:r>
              <a:rPr sz="1400" smtClean="0" lang="en-US" dirty="0"/>
              <a:t>*</a:t>
            </a:r>
          </a:p>
        </p:txBody>
      </p:sp>
      <p:sp>
        <p:nvSpPr>
          <p:cNvPr name="Text Box 12" id="12"/>
          <p:cNvSpPr>
            <a:spLocks/>
          </p:cNvSpPr>
          <p:nvPr>
            <p:ph type="sldNum" sz="quarter" idx="4"/>
          </p:nvPr>
        </p:nvSpPr>
        <p:spPr>
          <a:xfrm>
            <a:off y="6242050" x="84137"/>
            <a:ext cy="488950" cx="587375"/>
          </a:xfrm>
          <a:prstGeom prst="rect">
            <a:avLst/>
          </a:prstGeom>
          <a:ln>
            <a:noFill/>
          </a:ln>
          <a:effectLst/>
        </p:spPr>
        <p:txBody>
          <a:bodyPr numCol="1" anchor="b" anchorCtr="1"/>
          <a:lstStyle/>
          <a:p>
            <a:pPr/>
            <a:r>
              <a:rPr sz="2600" smtClean="0" lang="en-US" dirty="0" b="1">
                <a:solidFill>
                  <a:schemeClr val="bg1"/>
                </a:solidFill>
              </a:rPr>
              <a:t>*</a:t>
            </a:r>
          </a:p>
        </p:txBody>
      </p:sp>
    </p:spTree>
  </p:cSld>
  <p:clrMap tx1="dk1" tx2="dk2" bg1="lt1" accent6="accent6" bg2="lt2" accent5="accent5" accent4="accent4" accent3="accent3" folHlink="folHlink" accent2="accent2" hlink="hlink" accent1="accent1"/>
  <p:sldLayoutIdLst>
    <p:sldLayoutId r:id="rId2" id="2147483648"/>
    <p:sldLayoutId r:id="rId3" id="2147483649"/>
    <p:sldLayoutId r:id="rId4" id="2147483650"/>
    <p:sldLayoutId r:id="rId5" id="2147483651"/>
    <p:sldLayoutId r:id="rId6" id="2147483652"/>
    <p:sldLayoutId r:id="rId7" id="2147483653"/>
    <p:sldLayoutId r:id="rId8" id="2147483654"/>
    <p:sldLayoutId r:id="rId9" id="2147483655"/>
    <p:sldLayoutId r:id="rId10" id="2147483656"/>
    <p:sldLayoutId r:id="rId11" id="2147483657"/>
    <p:sldLayoutId r:id="rId12" id="2147483658"/>
  </p:sldLayoutIdLst>
  <p:transition/>
  <p:txStyles>
    <p:titleStyle>
      <a:lvl1pPr fontAlgn="base" rtl="0" marL="0" indent="0" algn="l" defTabSz="914400">
        <a:lnSpc>
          <a:spcPct val="90000"/>
        </a:lnSpc>
        <a:spcBef>
          <a:spcPct val="0"/>
        </a:spcBef>
        <a:spcAft>
          <a:spcPct val="0"/>
        </a:spcAft>
        <a:buNone/>
        <a:defRPr u="none" sz="3600" lang="en-US" smtClean="0" i="0" dirty="0" baseline="0" b="1">
          <a:solidFill>
            <a:schemeClr val="tx2"/>
          </a:solidFill>
          <a:latin charset="0" typeface="Arial"/>
        </a:defRPr>
      </a:lvl1pPr>
    </p:titleStyle>
    <p:bodyStyle>
      <a:lvl1pPr fontAlgn="base" rtl="0" marL="342900" indent="-342900" algn="l" defTabSz="91440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charset="2" pitchFamily="2" typeface="Wingdings"/>
        <a:buChar char="l"/>
        <a:defRPr u="none" sz="2800" lang="en-US" smtClean="0" i="0" dirty="0" baseline="0" b="0">
          <a:solidFill>
            <a:schemeClr val="tx1"/>
          </a:solidFill>
          <a:latin charset="0" typeface="Arial"/>
        </a:defRPr>
      </a:lvl1pPr>
      <a:lvl2pPr marL="742950" indent="-28575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charset="2" pitchFamily="2" typeface="Wingdings"/>
        <a:buChar char="–"/>
        <a:defRPr u="none" sz="2400" lang="en-US" smtClean="0" i="0" dirty="0" b="0">
          <a:solidFill>
            <a:schemeClr val="tx1"/>
          </a:solidFill>
          <a:latin charset="0" typeface="Arial"/>
        </a:defRPr>
      </a:lvl2pPr>
      <a:lvl3pPr marL="1143000" indent="-22860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charset="2" pitchFamily="2" typeface="Wingdings"/>
        <a:buChar char="l"/>
        <a:defRPr u="none" sz="2000" lang="en-US" smtClean="0" i="0" dirty="0" b="0">
          <a:solidFill>
            <a:schemeClr val="tx1"/>
          </a:solidFill>
          <a:latin charset="0" typeface="Arial"/>
        </a:defRPr>
      </a:lvl3pPr>
      <a:lvl4pPr marL="1600200" indent="-22860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charset="2" pitchFamily="2" typeface="Wingdings"/>
        <a:buChar char="–"/>
        <a:defRPr u="none" sz="1800" lang="en-US" smtClean="0" i="0" dirty="0" b="0">
          <a:solidFill>
            <a:schemeClr val="tx1"/>
          </a:solidFill>
          <a:latin charset="0" typeface="Arial"/>
        </a:defRPr>
      </a:lvl4pPr>
      <a:lvl5pPr marL="2057400" indent="-22860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5000"/>
        <a:buFont charset="2" pitchFamily="2" typeface="Wingdings"/>
        <a:buChar char="l"/>
        <a:defRPr u="none" sz="1800" lang="en-US" smtClean="0" i="0" dirty="0" b="0">
          <a:solidFill>
            <a:schemeClr val="tx1"/>
          </a:solidFill>
          <a:latin charset="0" typeface="Arial"/>
        </a:defRPr>
      </a:lvl5pPr>
    </p:bodyStyle>
    <p:otherStyle>
      <a:lvl1pPr fontAlgn="base" rtl="0" marL="0" indent="0" algn="l" defTabSz="914400">
        <a:lnSpc>
          <a:spcPct val="100000"/>
        </a:lnSpc>
        <a:spcBef>
          <a:spcPct val="0"/>
        </a:spcBef>
        <a:spcAft>
          <a:spcPct val="0"/>
        </a:spcAft>
        <a:buNone/>
        <a:defRPr u="none" sz="1800" lang="en-US" smtClean="0" i="0" dirty="0" baseline="0" b="0">
          <a:solidFill>
            <a:schemeClr val="tx1"/>
          </a:solidFill>
          <a:latin charset="0" typeface="Arial"/>
        </a:defRPr>
      </a:lvl1pPr>
      <a:lvl2pPr marL="457200" indent="0">
        <a:lnSpc>
          <a:spcPct val="100000"/>
        </a:lnSpc>
        <a:spcBef>
          <a:spcPct val="0"/>
        </a:spcBef>
        <a:spcAft>
          <a:spcPct val="0"/>
        </a:spcAft>
        <a:buNone/>
        <a:defRPr u="none" sz="1800" lang="en-US" smtClean="0" i="0" dirty="0" b="0">
          <a:solidFill>
            <a:schemeClr val="tx1"/>
          </a:solidFill>
          <a:latin charset="0" typeface="Arial"/>
        </a:defRPr>
      </a:lvl2pPr>
      <a:lvl3pPr marL="914400" indent="0">
        <a:lnSpc>
          <a:spcPct val="100000"/>
        </a:lnSpc>
        <a:spcBef>
          <a:spcPct val="0"/>
        </a:spcBef>
        <a:spcAft>
          <a:spcPct val="0"/>
        </a:spcAft>
        <a:buNone/>
        <a:defRPr u="none" sz="1800" lang="en-US" smtClean="0" i="0" dirty="0" b="0">
          <a:solidFill>
            <a:schemeClr val="tx1"/>
          </a:solidFill>
          <a:latin charset="0" typeface="Arial"/>
        </a:defRPr>
      </a:lvl3pPr>
      <a:lvl4pPr marL="1371600" indent="0">
        <a:lnSpc>
          <a:spcPct val="100000"/>
        </a:lnSpc>
        <a:spcBef>
          <a:spcPct val="0"/>
        </a:spcBef>
        <a:spcAft>
          <a:spcPct val="0"/>
        </a:spcAft>
        <a:buNone/>
        <a:defRPr u="none" sz="1800" lang="en-US" smtClean="0" i="0" dirty="0" b="0">
          <a:solidFill>
            <a:schemeClr val="tx1"/>
          </a:solidFill>
          <a:latin charset="0" typeface="Arial"/>
        </a:defRPr>
      </a:lvl4pPr>
      <a:lvl5pPr marL="1828800" indent="0">
        <a:lnSpc>
          <a:spcPct val="100000"/>
        </a:lnSpc>
        <a:spcBef>
          <a:spcPct val="0"/>
        </a:spcBef>
        <a:spcAft>
          <a:spcPct val="0"/>
        </a:spcAft>
        <a:buNone/>
        <a:defRPr u="none" sz="1800" lang="en-US" smtClean="0" i="0" dirty="0" b="0">
          <a:solidFill>
            <a:schemeClr val="tx1"/>
          </a:solidFill>
          <a:latin charset="0" typeface="Arial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name="Group 13" id="13"/>
          <p:cNvGrpSpPr>
            <a:grpSpLocks/>
          </p:cNvGrpSpPr>
          <p:nvPr/>
        </p:nvGrpSpPr>
        <p:grpSpPr>
          <a:xfrm>
            <a:off y="0" x="0"/>
            <a:ext cy="6858000" cx="5867400"/>
            <a:chOff y="0" x="0"/>
            <a:chExt cy="4320" cx="3696"/>
          </a:xfrm>
        </p:grpSpPr>
        <p:sp>
          <p:nvSpPr>
            <p:cNvPr name="Text Box 14" id="14"/>
            <p:cNvSpPr>
              <a:spLocks/>
            </p:cNvSpPr>
            <p:nvPr/>
          </p:nvSpPr>
          <p:spPr>
            <a:xfrm>
              <a:off y="0" x="0"/>
              <a:ext cy="4320" cx="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numCol="1" anchor="ctr"/>
            <a:lstStyle/>
            <a:p>
              <a:endParaRPr/>
            </a:p>
          </p:txBody>
        </p:sp>
        <p:sp>
          <p:nvSpPr>
            <p:cNvPr name="Text Box 15" id="15"/>
            <p:cNvSpPr>
              <a:spLocks/>
            </p:cNvSpPr>
            <p:nvPr/>
          </p:nvSpPr>
          <p:spPr>
            <a:xfrm>
              <a:off y="624" x="432"/>
              <a:ext cy="1200" cx="32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none" numCol="1" anchor="ctr"/>
            <a:lstStyle/>
            <a:p>
              <a:endParaRPr/>
            </a:p>
          </p:txBody>
        </p:sp>
      </p:grpSp>
      <p:grpSp>
        <p:nvGrpSpPr>
          <p:cNvPr name="Group 16" id="16"/>
          <p:cNvGrpSpPr>
            <a:grpSpLocks/>
          </p:cNvGrpSpPr>
          <p:nvPr/>
        </p:nvGrpSpPr>
        <p:grpSpPr>
          <a:xfrm>
            <a:off y="4889500" x="3632200"/>
            <a:ext cy="319087" cx="4876800"/>
            <a:chOff y="3080" x="2288"/>
            <a:chExt cy="201" cx="3072"/>
          </a:xfrm>
        </p:grpSpPr>
        <p:sp>
          <p:nvSpPr>
            <p:cNvPr name="Text Box 17" id="17"/>
            <p:cNvSpPr>
              <a:spLocks/>
            </p:cNvSpPr>
            <p:nvPr/>
          </p:nvSpPr>
          <p:spPr>
            <a:xfrm flipH="1">
              <a:off y="3080" x="2288"/>
              <a:ext cy="200" cx="2914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</p:spPr>
        </p:sp>
        <p:sp>
          <p:nvSpPr>
            <p:cNvPr name="Text Box 18" id="18"/>
            <p:cNvSpPr>
              <a:spLocks/>
            </p:cNvSpPr>
            <p:nvPr/>
          </p:nvSpPr>
          <p:spPr>
            <a:xfrm>
              <a:off y="3080" x="5196"/>
              <a:ext cy="201" cx="164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</p:spPr>
        </p:sp>
      </p:grpSp>
      <p:sp>
        <p:nvSpPr>
          <p:cNvPr name="Text Box 19" id="19"/>
          <p:cNvSpPr>
            <a:spLocks/>
          </p:cNvSpPr>
          <p:nvPr>
            <p:ph type="body" idx="1"/>
          </p:nvPr>
        </p:nvSpPr>
        <p:spPr>
          <a:xfrm>
            <a:off y="2927350" x="4673600"/>
            <a:ext cy="1822450" cx="4013200"/>
          </a:xfrm>
          <a:prstGeom prst="rect">
            <a:avLst/>
          </a:prstGeom>
          <a:ln>
            <a:noFill/>
          </a:ln>
        </p:spPr>
        <p:txBody>
          <a:bodyPr numCol="1" anchor="b"/>
          <a:lstStyle/>
          <a:p>
            <a:endParaRPr/>
          </a:p>
        </p:txBody>
      </p:sp>
      <p:sp>
        <p:nvSpPr>
          <p:cNvPr name="Text Box 20" id="20"/>
          <p:cNvSpPr>
            <a:spLocks/>
          </p:cNvSpPr>
          <p:nvPr>
            <p:ph type="dt" sz="quarter" idx="2"/>
          </p:nvPr>
        </p:nvSpPr>
        <p:spPr>
          <a:xfrm>
            <a:off y="6248400" x="2438400"/>
            <a:ext cy="474662" cx="2130425"/>
          </a:xfrm>
          <a:prstGeom prst="rect">
            <a:avLst/>
          </a:prstGeom>
          <a:ln>
            <a:noFill/>
          </a:ln>
          <a:effectLst/>
        </p:spPr>
        <p:txBody>
          <a:bodyPr numCol="1" anchor="b"/>
          <a:lstStyle/>
          <a:p>
            <a:pPr algn="r"/>
            <a:r>
              <a:rPr sz="1400" smtClean="0" lang="en-US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name="Text Box 21" id="21"/>
          <p:cNvSpPr>
            <a:spLocks/>
          </p:cNvSpPr>
          <p:nvPr>
            <p:ph type="ftr" sz="quarter" idx="3"/>
          </p:nvPr>
        </p:nvSpPr>
        <p:spPr>
          <a:xfrm>
            <a:off y="6248400" x="5791200"/>
            <a:ext cy="474662" cx="2897187"/>
          </a:xfrm>
          <a:prstGeom prst="rect">
            <a:avLst/>
          </a:prstGeom>
          <a:ln>
            <a:noFill/>
          </a:ln>
          <a:effectLst/>
        </p:spPr>
        <p:txBody>
          <a:bodyPr numCol="1" anchor="b"/>
          <a:lstStyle/>
          <a:p>
            <a:pPr algn="r"/>
            <a:r>
              <a:rPr sz="1400" smtClean="0" lang="en-US" dirty="0"/>
              <a:t>*</a:t>
            </a:r>
          </a:p>
        </p:txBody>
      </p:sp>
      <p:sp>
        <p:nvSpPr>
          <p:cNvPr name="Text Box 22" id="22"/>
          <p:cNvSpPr>
            <a:spLocks/>
          </p:cNvSpPr>
          <p:nvPr>
            <p:ph type="sldNum" sz="quarter" idx="4"/>
          </p:nvPr>
        </p:nvSpPr>
        <p:spPr>
          <a:xfrm>
            <a:off y="6248400" x="76200"/>
            <a:ext cy="488950" cx="587375"/>
          </a:xfrm>
          <a:prstGeom prst="rect">
            <a:avLst/>
          </a:prstGeom>
          <a:ln>
            <a:noFill/>
          </a:ln>
          <a:effectLst/>
        </p:spPr>
        <p:txBody>
          <a:bodyPr numCol="1" anchor="b"/>
          <a:lstStyle/>
          <a:p>
            <a:pPr/>
            <a:r>
              <a:rPr sz="2600" smtClean="0" lang="en-US" dirty="0" b="1">
                <a:solidFill>
                  <a:schemeClr val="bg1"/>
                </a:solidFill>
              </a:rPr>
              <a:t>*</a:t>
            </a:r>
          </a:p>
        </p:txBody>
      </p:sp>
      <p:sp>
        <p:nvSpPr>
          <p:cNvPr name="Text Box 23" id="23"/>
          <p:cNvSpPr>
            <a:spLocks/>
          </p:cNvSpPr>
          <p:nvPr>
            <p:ph type="title" sz="quarter"/>
          </p:nvPr>
        </p:nvSpPr>
        <p:spPr>
          <a:xfrm>
            <a:off y="990600" x="685800"/>
            <a:ext cy="1905000" cx="8229600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txBody>
          <a:bodyPr numCol="1" anchor="ctr"/>
          <a:lstStyle/>
          <a:p>
            <a:endParaRPr/>
          </a:p>
        </p:txBody>
      </p:sp>
    </p:spTree>
  </p:cSld>
  <p:clrMap tx1="dk1" tx2="dk2" bg1="lt1" accent6="accent6" bg2="lt2" accent5="accent5" accent4="accent4" accent3="accent3" folHlink="folHlink" accent2="accent2" hlink="hlink" accent1="accent1"/>
  <p:sldLayoutIdLst>
    <p:sldLayoutId r:id="rId2" id="2147483659"/>
  </p:sldLayoutIdLst>
  <p:transition/>
  <p:txStyles>
    <p:titleStyle>
      <a:lvl1pPr fontAlgn="base" rtl="0" marL="0" indent="0" algn="l" defTabSz="914400">
        <a:lnSpc>
          <a:spcPct val="90000"/>
        </a:lnSpc>
        <a:spcBef>
          <a:spcPct val="0"/>
        </a:spcBef>
        <a:spcAft>
          <a:spcPct val="0"/>
        </a:spcAft>
        <a:buNone/>
        <a:defRPr u="none" sz="3600" lang="en-US" smtClean="0" i="0" dirty="0" baseline="0" b="1">
          <a:solidFill>
            <a:schemeClr val="tx2"/>
          </a:solidFill>
          <a:latin charset="0" typeface="Arial"/>
        </a:defRPr>
      </a:lvl1pPr>
    </p:titleStyle>
    <p:bodyStyle>
      <a:lvl1pPr fontAlgn="base" rtl="0" marL="342900" indent="-342900" algn="l" defTabSz="91440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charset="2" pitchFamily="2" typeface="Wingdings"/>
        <a:buChar char="l"/>
        <a:defRPr u="none" sz="2800" lang="en-US" smtClean="0" i="0" dirty="0" baseline="0" b="0">
          <a:solidFill>
            <a:schemeClr val="tx1"/>
          </a:solidFill>
          <a:latin charset="0" typeface="Arial"/>
        </a:defRPr>
      </a:lvl1pPr>
      <a:lvl2pPr marL="742950" indent="-28575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charset="2" pitchFamily="2" typeface="Wingdings"/>
        <a:buChar char="–"/>
        <a:defRPr u="none" sz="2400" lang="en-US" smtClean="0" i="0" dirty="0" b="0">
          <a:solidFill>
            <a:schemeClr val="tx1"/>
          </a:solidFill>
          <a:latin charset="0" typeface="Arial"/>
        </a:defRPr>
      </a:lvl2pPr>
      <a:lvl3pPr marL="1143000" indent="-22860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charset="2" pitchFamily="2" typeface="Wingdings"/>
        <a:buChar char="l"/>
        <a:defRPr u="none" sz="2000" lang="en-US" smtClean="0" i="0" dirty="0" b="0">
          <a:solidFill>
            <a:schemeClr val="tx1"/>
          </a:solidFill>
          <a:latin charset="0" typeface="Arial"/>
        </a:defRPr>
      </a:lvl3pPr>
      <a:lvl4pPr marL="1600200" indent="-22860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charset="2" pitchFamily="2" typeface="Wingdings"/>
        <a:buChar char="–"/>
        <a:defRPr u="none" sz="1800" lang="en-US" smtClean="0" i="0" dirty="0" b="0">
          <a:solidFill>
            <a:schemeClr val="tx1"/>
          </a:solidFill>
          <a:latin charset="0" typeface="Arial"/>
        </a:defRPr>
      </a:lvl4pPr>
      <a:lvl5pPr marL="2057400" indent="-22860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5000"/>
        <a:buFont charset="2" pitchFamily="2" typeface="Wingdings"/>
        <a:buChar char="l"/>
        <a:defRPr u="none" sz="1800" lang="en-US" smtClean="0" i="0" dirty="0" b="0">
          <a:solidFill>
            <a:schemeClr val="tx1"/>
          </a:solidFill>
          <a:latin charset="0" typeface="Arial"/>
        </a:defRPr>
      </a:lvl5pPr>
    </p:bodyStyle>
    <p:otherStyle>
      <a:lvl1pPr fontAlgn="base" rtl="0" marL="0" indent="0" algn="l" defTabSz="914400">
        <a:lnSpc>
          <a:spcPct val="100000"/>
        </a:lnSpc>
        <a:spcBef>
          <a:spcPct val="0"/>
        </a:spcBef>
        <a:spcAft>
          <a:spcPct val="0"/>
        </a:spcAft>
        <a:buNone/>
        <a:defRPr u="none" sz="1800" lang="en-US" smtClean="0" i="0" dirty="0" baseline="0" b="0">
          <a:solidFill>
            <a:schemeClr val="tx1"/>
          </a:solidFill>
          <a:latin charset="0" typeface="Arial"/>
        </a:defRPr>
      </a:lvl1pPr>
      <a:lvl2pPr marL="457200" indent="0">
        <a:lnSpc>
          <a:spcPct val="100000"/>
        </a:lnSpc>
        <a:spcBef>
          <a:spcPct val="0"/>
        </a:spcBef>
        <a:spcAft>
          <a:spcPct val="0"/>
        </a:spcAft>
        <a:buNone/>
        <a:defRPr u="none" sz="1800" lang="en-US" smtClean="0" i="0" dirty="0" b="0">
          <a:solidFill>
            <a:schemeClr val="tx1"/>
          </a:solidFill>
          <a:latin charset="0" typeface="Arial"/>
        </a:defRPr>
      </a:lvl2pPr>
      <a:lvl3pPr marL="914400" indent="0">
        <a:lnSpc>
          <a:spcPct val="100000"/>
        </a:lnSpc>
        <a:spcBef>
          <a:spcPct val="0"/>
        </a:spcBef>
        <a:spcAft>
          <a:spcPct val="0"/>
        </a:spcAft>
        <a:buNone/>
        <a:defRPr u="none" sz="1800" lang="en-US" smtClean="0" i="0" dirty="0" b="0">
          <a:solidFill>
            <a:schemeClr val="tx1"/>
          </a:solidFill>
          <a:latin charset="0" typeface="Arial"/>
        </a:defRPr>
      </a:lvl3pPr>
      <a:lvl4pPr marL="1371600" indent="0">
        <a:lnSpc>
          <a:spcPct val="100000"/>
        </a:lnSpc>
        <a:spcBef>
          <a:spcPct val="0"/>
        </a:spcBef>
        <a:spcAft>
          <a:spcPct val="0"/>
        </a:spcAft>
        <a:buNone/>
        <a:defRPr u="none" sz="1800" lang="en-US" smtClean="0" i="0" dirty="0" b="0">
          <a:solidFill>
            <a:schemeClr val="tx1"/>
          </a:solidFill>
          <a:latin charset="0" typeface="Arial"/>
        </a:defRPr>
      </a:lvl4pPr>
      <a:lvl5pPr marL="1828800" indent="0">
        <a:lnSpc>
          <a:spcPct val="100000"/>
        </a:lnSpc>
        <a:spcBef>
          <a:spcPct val="0"/>
        </a:spcBef>
        <a:spcAft>
          <a:spcPct val="0"/>
        </a:spcAft>
        <a:buNone/>
        <a:defRPr u="none" sz="1800" lang="en-US" smtClean="0" i="0" dirty="0" b="0">
          <a:solidFill>
            <a:schemeClr val="tx1"/>
          </a:solidFill>
          <a:latin charset="0" typeface="Arial"/>
        </a:defRPr>
      </a:lvl5pPr>
    </p:otherStyle>
  </p:txStyles>
</p:sldMaster>
</file>

<file path=ppt/slides/_rels/slide1.xml.rels><?xml version="1.0" encoding="UTF-8" standalone="yes"?><Relationships xmlns="http://schemas.openxmlformats.org/package/2006/relationships"><Relationship Target="../media/image1.jpeg" Type="http://schemas.openxmlformats.org/officeDocument/2006/relationships/image" Id="rId3"/><Relationship Target="../notesSlides/notesSlide1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media/image5.jpeg" Type="http://schemas.openxmlformats.org/officeDocument/2006/relationships/image" Id="rId3"/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Mode="External" Target="http://www.cfmidwifery.org/mmoc/" Type="http://schemas.openxmlformats.org/officeDocument/2006/relationships/hyperlink" Id="rId3"/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Mode="External" Target="http://www.nacpm.net/" Type="http://schemas.openxmlformats.org/officeDocument/2006/relationships/hyperlink" Id="rId8"/><Relationship TargetMode="External" Target="http://www.narm.org/" Type="http://schemas.openxmlformats.org/officeDocument/2006/relationships/hyperlink" Id="rId7"/><Relationship TargetMode="External" Target="http://www.mana.org/" Type="http://schemas.openxmlformats.org/officeDocument/2006/relationships/hyperlink" Id="rId6"/><Relationship TargetMode="External" Target="http://www.commonwealthmidwives.org/" Type="http://schemas.openxmlformats.org/officeDocument/2006/relationships/hyperlink" Id="rId5"/><Relationship TargetMode="External" Target="http://www.cfmidwifery.org/" Type="http://schemas.openxmlformats.org/officeDocument/2006/relationships/hyperlink" Id="rId4"/><Relationship TargetMode="External" Target="http://www.birthmattersva.org/" Type="http://schemas.openxmlformats.org/officeDocument/2006/relationships/hyperlink" Id="rId3"/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media/image6.jpeg" Type="http://schemas.openxmlformats.org/officeDocument/2006/relationships/image" Id="rId3"/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media/image2.jpeg" Type="http://schemas.openxmlformats.org/officeDocument/2006/relationships/image" Id="rId5"/><Relationship Target="../media/image4.jpeg" Type="http://schemas.openxmlformats.org/officeDocument/2006/relationships/image" Id="rId4"/><Relationship Target="../media/image3.jpeg" Type="http://schemas.openxmlformats.org/officeDocument/2006/relationships/image" Id="rId3"/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Mode="External" Target="http://www.narm.org/" Type="http://schemas.openxmlformats.org/officeDocument/2006/relationships/hyperlink" Id="rId3"/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30" id="30"/>
          <p:cNvSpPr>
            <a:spLocks/>
          </p:cNvSpPr>
          <p:nvPr>
            <p:ph type="dt" sz="quarter" idx="10"/>
          </p:nvPr>
        </p:nvSpPr>
        <p:spPr/>
      </p:sp>
      <p:sp>
        <p:nvSpPr>
          <p:cNvPr name="Text Box 31" id="31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r"/>
          </a:p>
        </p:txBody>
      </p:sp>
      <p:sp>
        <p:nvSpPr>
          <p:cNvPr name="Text Box 32" id="32"/>
          <p:cNvSpPr>
            <a:spLocks/>
          </p:cNvSpPr>
          <p:nvPr>
            <p:ph type="ctrTitle"/>
          </p:nvPr>
        </p:nvSpPr>
        <p:spPr>
          <a:xfrm>
            <a:off y="990600" x="685800"/>
            <a:ext cy="1905000" cx="8229600"/>
          </a:xfrm>
          <a:prstGeom prst="rect">
            <a:avLst/>
          </a:prstGeom>
        </p:spPr>
        <p:txBody>
          <a:bodyPr numCol="1"/>
          <a:lstStyle>
            <a:lvl1pPr algn="ctr">
              <a:defRPr smtClean="0" lang="en-US" dirty="0">
                <a:solidFill>
                  <a:schemeClr val="tx1"/>
                </a:solidFill>
              </a:defRPr>
            </a:lvl1pPr>
          </a:lstStyle>
          <a:p>
            <a:pPr/>
            <a:r>
              <a:rPr smtClean="0" lang="en-US" dirty="0"/>
              <a:t>Certified Professional Midwives</a:t>
            </a:r>
            <a:br>
              <a:rPr smtClean="0" lang="en-US" dirty="0"/>
            </a:br>
            <a:r>
              <a:rPr sz="2400" smtClean="0" lang="en-US" dirty="0"/>
              <a:t>Our Past, Present, and Future in Virginia</a:t>
            </a:r>
          </a:p>
        </p:txBody>
      </p:sp>
      <p:sp>
        <p:nvSpPr>
          <p:cNvPr name="Text Box 33" id="33"/>
          <p:cNvSpPr>
            <a:spLocks/>
          </p:cNvSpPr>
          <p:nvPr>
            <p:ph type="subTitle" idx="1"/>
          </p:nvPr>
        </p:nvSpPr>
        <p:spPr>
          <a:xfrm>
            <a:off y="2927350" x="4673600"/>
            <a:ext cy="1822450" cx="4013200"/>
          </a:xfrm>
          <a:prstGeom prst="rect">
            <a:avLst/>
          </a:prstGeom>
        </p:spPr>
        <p:txBody>
          <a:bodyPr numCol="1"/>
          <a:lstStyle>
            <a:lvl1pPr marL="0">
              <a:buNone/>
              <a:defRPr smtClean="0" lang="en-US" dirty="0">
                <a:solidFill>
                  <a:schemeClr val="tx2"/>
                </a:solidFill>
              </a:defRPr>
            </a:lvl1pPr>
            <a:lvl2pPr algn="ctr" marL="457200">
              <a:buNone/>
              <a:defRPr smtClean="0" lang="en-US" dirty="0">
                <a:solidFill>
                  <a:schemeClr val="tx2"/>
                </a:solidFill>
              </a:defRPr>
            </a:lvl2pPr>
            <a:lvl3pPr algn="ctr" marL="914400">
              <a:buNone/>
              <a:defRPr smtClean="0" lang="en-US" dirty="0">
                <a:solidFill>
                  <a:schemeClr val="tx2"/>
                </a:solidFill>
              </a:defRPr>
            </a:lvl3pPr>
            <a:lvl4pPr algn="ctr" marL="1371600">
              <a:buNone/>
              <a:defRPr smtClean="0" lang="en-US" dirty="0">
                <a:solidFill>
                  <a:schemeClr val="tx2"/>
                </a:solidFill>
              </a:defRPr>
            </a:lvl4pPr>
            <a:lvl5pPr algn="ctr" marL="1828800">
              <a:buNone/>
              <a:defRPr smtClean="0" lang="en-US" dirty="0">
                <a:solidFill>
                  <a:schemeClr val="tx2"/>
                </a:solidFill>
              </a:defRPr>
            </a:lvl5pPr>
          </a:lstStyle>
          <a:p>
            <a:r>
              <a:t>Commonwealth Midwives Alliance</a:t>
            </a:r>
          </a:p>
        </p:txBody>
      </p:sp>
      <p:pic>
        <p:nvPicPr>
          <p:cNvPr name="Picture 34" id="3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y="2590800" x="533400"/>
            <a:ext cy="3962400" cx="2971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60" id="60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61" id="61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62" id="62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New Law—Regulations</a:t>
            </a:r>
          </a:p>
        </p:txBody>
      </p:sp>
      <p:sp>
        <p:nvSpPr>
          <p:cNvPr name="Text Box 63" id="63"/>
          <p:cNvSpPr>
            <a:spLocks/>
          </p:cNvSpPr>
          <p:nvPr>
            <p:ph type="body" idx="1"/>
          </p:nvPr>
        </p:nvSpPr>
        <p:spPr>
          <a:xfrm>
            <a:off y="2362200" x="838200"/>
            <a:ext cy="3724275" cx="7693025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lnSpc>
                <a:spcPct val="90000"/>
              </a:lnSpc>
            </a:pPr>
            <a:r>
              <a:rPr sz="2000" smtClean="0" lang="en-US" dirty="0"/>
              <a:t>The Board of Medicine shall adopt regulations, with advice from the Advisory Board on Midwifery established in the bill. </a:t>
            </a:r>
          </a:p>
          <a:p>
            <a:pPr marL="342900" indent="-342900">
              <a:lnSpc>
                <a:spcPct val="90000"/>
              </a:lnSpc>
              <a:buNone/>
            </a:pPr>
            <a:endParaRPr sz="2000" smtClean="0" lang="en-US" dirty="0"/>
          </a:p>
          <a:p>
            <a:pPr marL="342900" indent="-342900">
              <a:lnSpc>
                <a:spcPct val="90000"/>
              </a:lnSpc>
            </a:pPr>
            <a:r>
              <a:rPr sz="2000" smtClean="0" lang="en-US" dirty="0"/>
              <a:t>The regulations shall</a:t>
            </a:r>
          </a:p>
          <a:p>
            <a:pPr lvl="1" marL="742950" indent="-285750">
              <a:lnSpc>
                <a:spcPct val="90000"/>
              </a:lnSpc>
            </a:pPr>
            <a:r>
              <a:rPr sz="1800" smtClean="0" lang="en-US" dirty="0"/>
              <a:t>address the requirements for licensure to practice midwifery</a:t>
            </a:r>
          </a:p>
          <a:p>
            <a:pPr lvl="1" marL="742950" indent="-285750">
              <a:lnSpc>
                <a:spcPct val="90000"/>
              </a:lnSpc>
            </a:pPr>
            <a:r>
              <a:rPr sz="1800" smtClean="0" lang="en-US" dirty="0"/>
              <a:t>ensure independent practice</a:t>
            </a:r>
          </a:p>
          <a:p>
            <a:pPr lvl="1" marL="742950" indent="-285750">
              <a:lnSpc>
                <a:spcPct val="90000"/>
              </a:lnSpc>
            </a:pPr>
            <a:endParaRPr sz="1800" smtClean="0" lang="en-US" dirty="0"/>
          </a:p>
          <a:p>
            <a:pPr marL="342900" indent="-342900">
              <a:lnSpc>
                <a:spcPct val="90000"/>
              </a:lnSpc>
            </a:pPr>
            <a:r>
              <a:rPr sz="2000" smtClean="0" lang="en-US" dirty="0"/>
              <a:t>The regulations shall not </a:t>
            </a:r>
          </a:p>
          <a:p>
            <a:pPr lvl="1" marL="742950" indent="-285750">
              <a:lnSpc>
                <a:spcPct val="90000"/>
              </a:lnSpc>
            </a:pPr>
            <a:r>
              <a:rPr sz="1800" smtClean="0" lang="en-US" dirty="0"/>
              <a:t>require any agreement, written or otherwise, with another health care professional or </a:t>
            </a:r>
          </a:p>
          <a:p>
            <a:pPr lvl="1" marL="742950" indent="-285750">
              <a:lnSpc>
                <a:spcPct val="90000"/>
              </a:lnSpc>
            </a:pPr>
            <a:r>
              <a:rPr sz="1800" smtClean="0" lang="en-US" dirty="0"/>
              <a:t>require the assessment of a woman who is seeking midwifery services by another health care professional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80" id="180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181" id="181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182" id="182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New Law-Regulations (cont.)</a:t>
            </a:r>
          </a:p>
        </p:txBody>
      </p:sp>
      <p:sp>
        <p:nvSpPr>
          <p:cNvPr name="Text Box 183" id="183"/>
          <p:cNvSpPr>
            <a:spLocks/>
          </p:cNvSpPr>
          <p:nvPr>
            <p:ph type="body" idx="1"/>
          </p:nvPr>
        </p:nvSpPr>
        <p:spPr>
          <a:xfrm>
            <a:off y="2362200" x="838200"/>
            <a:ext cy="4038600" cx="7693025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lnSpc>
                <a:spcPct val="90000"/>
              </a:lnSpc>
            </a:pPr>
            <a:endParaRPr sz="2400" smtClean="0" lang="en-US" dirty="0"/>
          </a:p>
          <a:p>
            <a:pPr marL="342900" indent="-342900">
              <a:lnSpc>
                <a:spcPct val="90000"/>
              </a:lnSpc>
            </a:pPr>
            <a:r>
              <a:rPr sz="2400" smtClean="0" lang="en-US" dirty="0"/>
              <a:t>Licensed Midwives must disclose to clients certain background information, including their training and experience, written protocol for medical emergencies, malpractice or liability insurance coverage, and procedures to file complaints. </a:t>
            </a:r>
          </a:p>
          <a:p>
            <a:pPr marL="342900" indent="-342900">
              <a:lnSpc>
                <a:spcPct val="90000"/>
              </a:lnSpc>
              <a:buNone/>
            </a:pPr>
            <a:endParaRPr sz="2400" smtClean="0" lang="en-US" dirty="0"/>
          </a:p>
          <a:p>
            <a:pPr marL="342900" indent="-342900">
              <a:lnSpc>
                <a:spcPct val="90000"/>
              </a:lnSpc>
            </a:pPr>
            <a:r>
              <a:rPr sz="2400" smtClean="0" lang="en-US" dirty="0"/>
              <a:t>The statute provides immunity to physicians, nurses, pre-hospital emergency personnel or health care institutions for acts resulting from the administration of services by any Licensed Midwife.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64" id="64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65" id="65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66" id="66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pPr marL="0" indent="0"/>
            <a:r>
              <a:rPr sz="3200" smtClean="0" lang="en-US" dirty="0"/>
              <a:t>Why choose a</a:t>
            </a:r>
            <a:br>
              <a:rPr sz="3200" smtClean="0" lang="en-US" dirty="0"/>
            </a:br>
            <a:r>
              <a:rPr sz="3200" smtClean="0" lang="en-US" dirty="0"/>
              <a:t>midwife?</a:t>
            </a:r>
          </a:p>
        </p:txBody>
      </p:sp>
      <p:sp>
        <p:nvSpPr>
          <p:cNvPr name="Text Box 67" id="67"/>
          <p:cNvSpPr>
            <a:spLocks/>
          </p:cNvSpPr>
          <p:nvPr>
            <p:ph type="body" idx="1"/>
          </p:nvPr>
        </p:nvSpPr>
        <p:spPr>
          <a:xfrm>
            <a:off y="2362200" x="838200"/>
            <a:ext cy="3724275" cx="7693025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buNone/>
            </a:pPr>
            <a:r>
              <a:rPr smtClean="0" lang="en-US" dirty="0"/>
              <a:t>Women want:</a:t>
            </a:r>
          </a:p>
          <a:p>
            <a:pPr marL="342900" indent="-342900"/>
            <a:r>
              <a:rPr smtClean="0" lang="en-US" dirty="0"/>
              <a:t>Respectful Treatment</a:t>
            </a:r>
          </a:p>
          <a:p>
            <a:pPr marL="342900" indent="-342900"/>
            <a:r>
              <a:rPr smtClean="0" lang="en-US" dirty="0"/>
              <a:t>Appropriate Monitoring</a:t>
            </a:r>
          </a:p>
          <a:p>
            <a:pPr marL="342900" indent="-342900"/>
            <a:r>
              <a:rPr smtClean="0" lang="en-US" dirty="0"/>
              <a:t>Confidence in Their Bodies</a:t>
            </a:r>
          </a:p>
          <a:p>
            <a:pPr marL="342900" indent="-342900"/>
            <a:r>
              <a:rPr smtClean="0" lang="en-US" dirty="0"/>
              <a:t>Natural Techniques for Comfort</a:t>
            </a:r>
          </a:p>
          <a:p>
            <a:pPr marL="342900" indent="-342900"/>
            <a:r>
              <a:rPr smtClean="0" lang="en-US" dirty="0"/>
              <a:t>Plenty of Information</a:t>
            </a:r>
          </a:p>
          <a:p>
            <a:pPr marL="342900" indent="-342900"/>
            <a:r>
              <a:rPr smtClean="0" lang="en-US" dirty="0"/>
              <a:t>A Care Provider Who Stays With Them</a:t>
            </a:r>
          </a:p>
          <a:p>
            <a:pPr marL="342900" indent="-342900"/>
            <a:endParaRPr smtClean="0" lang="en-US" dirty="0"/>
          </a:p>
        </p:txBody>
      </p:sp>
      <p:pic>
        <p:nvPicPr>
          <p:cNvPr name="Picture 68" id="6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y="685800" x="5029200"/>
            <a:ext cy="3086100" cx="3886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70" id="70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71" id="71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72" id="72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pPr marL="0" indent="0"/>
            <a:r>
              <a:rPr sz="3200" smtClean="0" lang="en-US" dirty="0"/>
              <a:t>What is the Midwives Model of Care?</a:t>
            </a:r>
          </a:p>
        </p:txBody>
      </p:sp>
      <p:sp>
        <p:nvSpPr>
          <p:cNvPr name="Text Box 73" id="73"/>
          <p:cNvSpPr>
            <a:spLocks/>
          </p:cNvSpPr>
          <p:nvPr>
            <p:ph type="body" idx="1"/>
          </p:nvPr>
        </p:nvSpPr>
        <p:spPr>
          <a:xfrm>
            <a:off y="2362200" x="838200"/>
            <a:ext cy="4114800" cx="7693025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lnSpc>
                <a:spcPct val="80000"/>
              </a:lnSpc>
            </a:pPr>
            <a:endParaRPr sz="1200" smtClean="0" lang="en-US" dirty="0"/>
          </a:p>
          <a:p>
            <a:pPr marL="342900" indent="-342900">
              <a:lnSpc>
                <a:spcPct val="80000"/>
              </a:lnSpc>
            </a:pPr>
            <a:r>
              <a:rPr sz="1600" smtClean="0" lang="en-US" dirty="0"/>
              <a:t>The </a:t>
            </a:r>
            <a:r>
              <a:rPr sz="1600" smtClean="0" lang="en-US" dirty="0" b="1">
                <a:hlinkClick r:id="rId3"/>
              </a:rPr>
              <a:t>Midwives Model of Care</a:t>
            </a:r>
            <a:r>
              <a:rPr sz="1600" smtClean="0" lang="en-US" dirty="0"/>
              <a:t> is based on the fact that pregnancy and birth are normal life processes. </a:t>
            </a:r>
          </a:p>
          <a:p>
            <a:pPr marL="342900" indent="-342900">
              <a:lnSpc>
                <a:spcPct val="80000"/>
              </a:lnSpc>
              <a:buNone/>
            </a:pPr>
            <a:endParaRPr sz="1600" smtClean="0" lang="en-US" dirty="0"/>
          </a:p>
          <a:p>
            <a:pPr marL="342900" indent="-342900">
              <a:lnSpc>
                <a:spcPct val="80000"/>
              </a:lnSpc>
              <a:buNone/>
            </a:pPr>
            <a:r>
              <a:rPr sz="1600" smtClean="0" lang="en-US" dirty="0"/>
              <a:t>	The Midwives Model of Care includes: </a:t>
            </a:r>
          </a:p>
          <a:p>
            <a:pPr marL="342900" indent="-342900">
              <a:lnSpc>
                <a:spcPct val="80000"/>
              </a:lnSpc>
              <a:buNone/>
            </a:pPr>
            <a:endParaRPr sz="1600" smtClean="0" lang="en-US" dirty="0"/>
          </a:p>
          <a:p>
            <a:pPr marL="342900" indent="-342900">
              <a:lnSpc>
                <a:spcPct val="80000"/>
              </a:lnSpc>
            </a:pPr>
            <a:r>
              <a:rPr sz="1600" smtClean="0" lang="en-US" dirty="0"/>
              <a:t>Monitoring the physical, psychological, and social well-being of the mother throughout the childbearing cycle </a:t>
            </a:r>
          </a:p>
          <a:p>
            <a:pPr marL="342900" indent="-342900">
              <a:lnSpc>
                <a:spcPct val="80000"/>
              </a:lnSpc>
            </a:pPr>
            <a:r>
              <a:rPr sz="1600" smtClean="0" lang="en-US" dirty="0"/>
              <a:t>Providing the mother with individualized education, counseling, and prenatal care, continuous hands-on assistance during labor and delivery, and postpartum support </a:t>
            </a:r>
          </a:p>
          <a:p>
            <a:pPr marL="342900" indent="-342900">
              <a:lnSpc>
                <a:spcPct val="80000"/>
              </a:lnSpc>
            </a:pPr>
            <a:r>
              <a:rPr sz="1600" smtClean="0" lang="en-US" dirty="0"/>
              <a:t>Minimizing technological interventions </a:t>
            </a:r>
          </a:p>
          <a:p>
            <a:pPr marL="342900" indent="-342900">
              <a:lnSpc>
                <a:spcPct val="80000"/>
              </a:lnSpc>
            </a:pPr>
            <a:r>
              <a:rPr sz="1600" smtClean="0" lang="en-US" dirty="0"/>
              <a:t>Identifying and referring women who require obstetrical attention </a:t>
            </a:r>
          </a:p>
          <a:p>
            <a:pPr marL="342900" indent="-342900">
              <a:lnSpc>
                <a:spcPct val="80000"/>
              </a:lnSpc>
            </a:pPr>
            <a:r>
              <a:rPr sz="1600" smtClean="0" lang="en-US" dirty="0"/>
              <a:t>The application of this woman-centered model of care has been proven to reduce the incidence of birth injury, trauma, and cesarean section.</a:t>
            </a:r>
          </a:p>
          <a:p>
            <a:pPr marL="342900" indent="-342900">
              <a:lnSpc>
                <a:spcPct val="80000"/>
              </a:lnSpc>
            </a:pPr>
            <a:endParaRPr sz="1600" lang="en-US" smtClean="0" i="1" dirty="0"/>
          </a:p>
          <a:p>
            <a:pPr marL="342900" indent="-342900">
              <a:lnSpc>
                <a:spcPct val="80000"/>
              </a:lnSpc>
              <a:buNone/>
            </a:pPr>
            <a:r>
              <a:rPr sz="1600" lang="en-US" smtClean="0" i="1" dirty="0"/>
              <a:t>Copyright (c) 1996-2005, Midwifery Task Force, Inc., All Rights Reserved.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74" id="74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75" id="75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76" id="76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Midwives Model of Care		</a:t>
            </a:r>
          </a:p>
        </p:txBody>
      </p:sp>
      <p:sp>
        <p:nvSpPr>
          <p:cNvPr name="Text Box 77" id="77"/>
          <p:cNvSpPr>
            <a:spLocks/>
          </p:cNvSpPr>
          <p:nvPr>
            <p:ph type="body" idx="1"/>
          </p:nvPr>
        </p:nvSpPr>
        <p:spPr>
          <a:xfrm>
            <a:off y="2362200" x="838200"/>
            <a:ext cy="3724275" cx="7693025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lnSpc>
                <a:spcPct val="90000"/>
              </a:lnSpc>
            </a:pPr>
            <a:endParaRPr sz="2900" smtClean="0" lang="en-US" dirty="0"/>
          </a:p>
          <a:p>
            <a:pPr marL="342900" indent="-342900">
              <a:lnSpc>
                <a:spcPct val="90000"/>
              </a:lnSpc>
            </a:pPr>
            <a:r>
              <a:rPr sz="2900" smtClean="0" lang="en-US" dirty="0"/>
              <a:t>“..pregnancy and birth are normal life processes.” 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“Birth is normal” rather than, “What might go wrong?”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Evidence-based; studies have shown that most births are uncomplicated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Provider-induced fear can lead to stress-induced complications</a:t>
            </a:r>
          </a:p>
          <a:p>
            <a:pPr lvl="1" marL="742950" indent="-285750">
              <a:lnSpc>
                <a:spcPct val="90000"/>
              </a:lnSpc>
            </a:pPr>
            <a:endParaRPr smtClean="0" lang="en-US" dirty="0"/>
          </a:p>
          <a:p>
            <a:pPr lvl="1" marL="742950" indent="-285750">
              <a:lnSpc>
                <a:spcPct val="90000"/>
              </a:lnSpc>
            </a:pPr>
            <a:endParaRPr smtClean="0"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78" id="78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79" id="79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80" id="80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Midwives Model of Care</a:t>
            </a:r>
          </a:p>
        </p:txBody>
      </p:sp>
      <p:sp>
        <p:nvSpPr>
          <p:cNvPr name="Text Box 81" id="81"/>
          <p:cNvSpPr>
            <a:spLocks/>
          </p:cNvSpPr>
          <p:nvPr>
            <p:ph type="body" idx="1"/>
          </p:nvPr>
        </p:nvSpPr>
        <p:spPr>
          <a:xfrm>
            <a:off y="2362200" x="838200"/>
            <a:ext cy="4114800" cx="7693025"/>
          </a:xfrm>
          <a:prstGeom prst="rect">
            <a:avLst/>
          </a:prstGeom>
        </p:spPr>
        <p:txBody>
          <a:bodyPr numCol="1"/>
          <a:lstStyle/>
          <a:p>
            <a:pPr marL="342900" indent="-342900"/>
            <a:r>
              <a:rPr sz="2900" smtClean="0" lang="en-US" dirty="0"/>
              <a:t>“Monitoring the physical, psychological, and social well-being of the mother throughout the childbearing cycle” </a:t>
            </a:r>
          </a:p>
          <a:p>
            <a:pPr lvl="1" marL="742950" indent="-285750"/>
            <a:r>
              <a:rPr smtClean="0" lang="en-US" dirty="0"/>
              <a:t>Standard lab tests</a:t>
            </a:r>
          </a:p>
          <a:p>
            <a:pPr lvl="1" marL="742950" indent="-285750"/>
            <a:r>
              <a:rPr smtClean="0" lang="en-US" dirty="0"/>
              <a:t>Involve mother in self-care</a:t>
            </a:r>
          </a:p>
          <a:p>
            <a:pPr lvl="1" marL="742950" indent="-285750"/>
            <a:r>
              <a:rPr smtClean="0" lang="en-US" dirty="0"/>
              <a:t>Continuity of care</a:t>
            </a:r>
          </a:p>
          <a:p>
            <a:pPr lvl="1" marL="742950" indent="-285750"/>
            <a:r>
              <a:rPr smtClean="0" lang="en-US" dirty="0"/>
              <a:t>30-60 minute average prenatal visit</a:t>
            </a:r>
          </a:p>
          <a:p>
            <a:pPr lvl="1" marL="742950" indent="-285750"/>
            <a:r>
              <a:rPr smtClean="0" lang="en-US" dirty="0"/>
              <a:t>Balance evidenced-based care with traditional practices (herbs, homeopathy, yoga)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82" id="82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83" id="83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84" id="84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Midwives Model of Care</a:t>
            </a:r>
          </a:p>
        </p:txBody>
      </p:sp>
      <p:sp>
        <p:nvSpPr>
          <p:cNvPr name="Text Box 85" id="85"/>
          <p:cNvSpPr>
            <a:spLocks/>
          </p:cNvSpPr>
          <p:nvPr>
            <p:ph type="body" idx="1"/>
          </p:nvPr>
        </p:nvSpPr>
        <p:spPr>
          <a:xfrm>
            <a:off y="2362200" x="838200"/>
            <a:ext cy="3724275" cx="7693025"/>
          </a:xfrm>
          <a:prstGeom prst="rect">
            <a:avLst/>
          </a:prstGeom>
        </p:spPr>
        <p:txBody>
          <a:bodyPr numCol="1"/>
          <a:lstStyle/>
          <a:p>
            <a:pPr marL="342900" indent="-342900"/>
            <a:r>
              <a:rPr sz="2500" smtClean="0" lang="en-US" dirty="0" b="1"/>
              <a:t>“Providing the mother with individualized education, counseling, and prenatal care, continuous hands-on assistance during labor and delivery, and postpartum support”</a:t>
            </a:r>
          </a:p>
          <a:p>
            <a:pPr lvl="1" marL="742950" indent="-285750"/>
            <a:r>
              <a:rPr sz="2100" smtClean="0" lang="en-US" dirty="0"/>
              <a:t>Start to finish labor support</a:t>
            </a:r>
          </a:p>
          <a:p>
            <a:pPr lvl="1" marL="742950" indent="-285750"/>
            <a:r>
              <a:rPr sz="2100" smtClean="0" lang="en-US" dirty="0"/>
              <a:t>Informed choice includes both the risks and benefits of accepting or avoiding a test, procedure, or drug</a:t>
            </a:r>
          </a:p>
          <a:p>
            <a:pPr lvl="1" marL="742950" indent="-285750"/>
            <a:r>
              <a:rPr sz="2100" smtClean="0" lang="en-US" dirty="0"/>
              <a:t>Respect for mother’s culture and preferences</a:t>
            </a:r>
          </a:p>
          <a:p>
            <a:pPr lvl="1" marL="742950" indent="-285750"/>
            <a:r>
              <a:rPr sz="2100" smtClean="0" lang="en-US" dirty="0"/>
              <a:t>Effective breastfeeding support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86" id="86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87" id="87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88" id="88"/>
          <p:cNvSpPr>
            <a:spLocks/>
          </p:cNvSpPr>
          <p:nvPr>
            <p:ph type="title"/>
          </p:nvPr>
        </p:nvSpPr>
        <p:spPr>
          <a:xfrm>
            <a:off y="8382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Midwives Model of Care</a:t>
            </a:r>
          </a:p>
        </p:txBody>
      </p:sp>
      <p:sp>
        <p:nvSpPr>
          <p:cNvPr name="Text Box 89" id="89"/>
          <p:cNvSpPr>
            <a:spLocks/>
          </p:cNvSpPr>
          <p:nvPr>
            <p:ph type="body" idx="1"/>
          </p:nvPr>
        </p:nvSpPr>
        <p:spPr>
          <a:xfrm>
            <a:off y="2362200" x="838200"/>
            <a:ext cy="3724275" cx="7693025"/>
          </a:xfrm>
          <a:prstGeom prst="rect">
            <a:avLst/>
          </a:prstGeom>
        </p:spPr>
        <p:txBody>
          <a:bodyPr numCol="1"/>
          <a:lstStyle/>
          <a:p>
            <a:pPr marL="342900" indent="-342900"/>
            <a:r>
              <a:rPr sz="2900" smtClean="0" lang="en-US" dirty="0"/>
              <a:t>“Minimizing technological interventions”</a:t>
            </a:r>
          </a:p>
          <a:p>
            <a:pPr lvl="1" marL="742950" indent="-285750"/>
            <a:r>
              <a:rPr sz="2500" smtClean="0" lang="en-US" dirty="0"/>
              <a:t>Lower cesarean section rates </a:t>
            </a:r>
          </a:p>
          <a:p>
            <a:pPr lvl="1" marL="742950" indent="-285750"/>
            <a:r>
              <a:rPr sz="2500" smtClean="0" lang="en-US" dirty="0"/>
              <a:t>Lower epidural rates</a:t>
            </a:r>
          </a:p>
          <a:p>
            <a:pPr lvl="1" marL="742950" indent="-285750"/>
            <a:r>
              <a:rPr sz="2500" smtClean="0" lang="en-US" dirty="0"/>
              <a:t>Fewer episiotomies, forceps, vacuum extractions</a:t>
            </a:r>
          </a:p>
          <a:p>
            <a:pPr lvl="1" marL="742950" indent="-285750"/>
            <a:r>
              <a:rPr sz="2500" smtClean="0" lang="en-US" dirty="0"/>
              <a:t>Fewer inductions</a:t>
            </a:r>
          </a:p>
          <a:p>
            <a:pPr lvl="1" marL="742950" indent="-285750"/>
            <a:r>
              <a:rPr sz="2500" smtClean="0" lang="en-US" dirty="0"/>
              <a:t>Non-intrusive measures for pain relief and labor support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90" id="90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91" id="91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92" id="92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Midwives Model of Care</a:t>
            </a:r>
          </a:p>
        </p:txBody>
      </p:sp>
      <p:sp>
        <p:nvSpPr>
          <p:cNvPr name="Text Box 93" id="93"/>
          <p:cNvSpPr>
            <a:spLocks/>
          </p:cNvSpPr>
          <p:nvPr>
            <p:ph type="body" idx="1"/>
          </p:nvPr>
        </p:nvSpPr>
        <p:spPr>
          <a:xfrm>
            <a:off y="2362200" x="838200"/>
            <a:ext cy="4114800" cx="7693025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lnSpc>
                <a:spcPct val="90000"/>
              </a:lnSpc>
              <a:buNone/>
            </a:pPr>
            <a:endParaRPr sz="2400" smtClean="0" lang="en-US" dirty="0"/>
          </a:p>
          <a:p>
            <a:pPr marL="342900" indent="-342900">
              <a:lnSpc>
                <a:spcPct val="90000"/>
              </a:lnSpc>
            </a:pPr>
            <a:r>
              <a:rPr sz="2900" smtClean="0" lang="en-US" dirty="0"/>
              <a:t>“Identifying and referring women who require obstetrical attention”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Midwives are trained to recognize signs of complications before they become emergencies.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Optimal outcomes for mothers and babies are achieved when there is trust and respect among providers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Autonomous practice removes liability based obstacles to midwife-physician relationships</a:t>
            </a:r>
          </a:p>
          <a:p>
            <a:pPr lvl="1" marL="742950" indent="-285750">
              <a:lnSpc>
                <a:spcPct val="90000"/>
              </a:lnSpc>
            </a:pPr>
            <a:endParaRPr smtClean="0"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94" id="94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95" id="95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96" id="96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Midwives Model of Care</a:t>
            </a:r>
          </a:p>
        </p:txBody>
      </p:sp>
      <p:sp>
        <p:nvSpPr>
          <p:cNvPr name="Text Box 97" id="97"/>
          <p:cNvSpPr>
            <a:spLocks/>
          </p:cNvSpPr>
          <p:nvPr>
            <p:ph type="body" idx="1"/>
          </p:nvPr>
        </p:nvSpPr>
        <p:spPr>
          <a:xfrm>
            <a:off y="2362200" x="838200"/>
            <a:ext cy="3962400" cx="7693025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lnSpc>
                <a:spcPct val="80000"/>
              </a:lnSpc>
              <a:buNone/>
            </a:pPr>
            <a:endParaRPr sz="1800" smtClean="0" lang="en-US" dirty="0" b="1"/>
          </a:p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 b="1"/>
              <a:t>“Giving birth: home can be better than hospital”</a:t>
            </a:r>
          </a:p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/>
              <a:t>	</a:t>
            </a:r>
          </a:p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/>
              <a:t>	"... giving birth at home bears similar risks of intrapartum and neonatal mortality as low-risk birth in hospital, but planned home births are associated with lower rates of medical interventions.” </a:t>
            </a:r>
          </a:p>
          <a:p>
            <a:pPr marL="342900" indent="-342900">
              <a:lnSpc>
                <a:spcPct val="80000"/>
              </a:lnSpc>
              <a:buNone/>
            </a:pPr>
            <a:endParaRPr sz="1800" smtClean="0" lang="en-US" dirty="0"/>
          </a:p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/>
              <a:t>	“... The study participants experienced substantially lower rates of epidurals, episiotomies, forceps deliveries, vacuum extractions, and cesarean sections than women with low risk pregnancies who gave birth in hospital."</a:t>
            </a:r>
            <a:br>
              <a:rPr sz="1800" smtClean="0" lang="en-US" dirty="0"/>
            </a:br>
          </a:p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/>
              <a:t>	</a:t>
            </a:r>
          </a:p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/>
              <a:t>BMJ  2005;330 (18 June), doi:10.1136/bmj.330.7505.0-a </a:t>
            </a:r>
            <a:br>
              <a:rPr sz="1800" smtClean="0" lang="en-US" dirty="0"/>
            </a:br>
          </a:p>
          <a:p>
            <a:pPr marL="342900" indent="-342900">
              <a:lnSpc>
                <a:spcPct val="80000"/>
              </a:lnSpc>
              <a:buNone/>
            </a:pPr>
            <a:endParaRPr sz="1800" smtClean="0" lang="en-US" dirty="0" b="1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36" id="36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37" id="37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38" id="38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ect">
            <a:avLst/>
          </a:prstGeom>
        </p:spPr>
        <p:txBody>
          <a:bodyPr numCol="1"/>
          <a:lstStyle/>
          <a:p>
            <a:r>
              <a:t>Direct-Entry Midwifery</a:t>
            </a:r>
          </a:p>
        </p:txBody>
      </p:sp>
      <p:sp>
        <p:nvSpPr>
          <p:cNvPr name="Text Box 39" id="39"/>
          <p:cNvSpPr>
            <a:spLocks/>
          </p:cNvSpPr>
          <p:nvPr>
            <p:ph type="body" idx="1"/>
          </p:nvPr>
        </p:nvSpPr>
        <p:spPr>
          <a:xfrm>
            <a:off y="2362200" x="838200"/>
            <a:ext cy="3724275" cx="7693025"/>
          </a:xfrm>
          <a:prstGeom prst="rect">
            <a:avLst/>
          </a:prstGeom>
        </p:spPr>
        <p:txBody>
          <a:bodyPr numCol="1"/>
          <a:lstStyle/>
          <a:p>
            <a:pPr marL="342900" indent="-342900"/>
            <a:r>
              <a:rPr smtClean="0" lang="en-US" dirty="0"/>
              <a:t>Definition:</a:t>
            </a:r>
          </a:p>
          <a:p>
            <a:pPr lvl="1" marL="742950" indent="-285750"/>
            <a:r>
              <a:rPr smtClean="0" lang="en-US" dirty="0"/>
              <a:t>A general term used to describe a midwife who has received her training without first becoming a nurse.</a:t>
            </a:r>
          </a:p>
          <a:p>
            <a:pPr lvl="1" marL="742950" indent="-285750"/>
            <a:r>
              <a:rPr smtClean="0" lang="en-US" dirty="0"/>
              <a:t>Training can include formal educational programs and usually incorporates apprenticeship training.</a:t>
            </a:r>
          </a:p>
          <a:p>
            <a:pPr lvl="1" marL="742950" indent="-285750"/>
            <a:r>
              <a:rPr smtClean="0" lang="en-US" dirty="0"/>
              <a:t>“Lay” midwives and “Granny” midwives were direct-entry midwives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84" id="184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185" id="185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186" id="186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Midwives Model of Care	</a:t>
            </a:r>
          </a:p>
        </p:txBody>
      </p:sp>
      <p:sp>
        <p:nvSpPr>
          <p:cNvPr name="Text Box 187" id="187"/>
          <p:cNvSpPr>
            <a:spLocks/>
          </p:cNvSpPr>
          <p:nvPr>
            <p:ph type="body" idx="1"/>
          </p:nvPr>
        </p:nvSpPr>
        <p:spPr>
          <a:xfrm>
            <a:off y="2362200" x="838200"/>
            <a:ext cy="4038600" cx="7693025"/>
          </a:xfrm>
          <a:prstGeom prst="rect">
            <a:avLst/>
          </a:prstGeom>
        </p:spPr>
        <p:txBody>
          <a:bodyPr numCol="1"/>
          <a:lstStyle/>
          <a:p>
            <a:pPr algn="ctr" marL="342900" indent="-342900">
              <a:buNone/>
            </a:pPr>
            <a:r>
              <a:rPr smtClean="0" lang="en-US" dirty="0"/>
              <a:t>Study Parameters</a:t>
            </a:r>
          </a:p>
          <a:p>
            <a:pPr marL="342900" indent="-342900"/>
            <a:r>
              <a:rPr smtClean="0" lang="en-US" dirty="0"/>
              <a:t>Over 5000 births</a:t>
            </a:r>
          </a:p>
          <a:p>
            <a:pPr marL="342900" indent="-342900"/>
            <a:r>
              <a:rPr smtClean="0" lang="en-US" dirty="0"/>
              <a:t>Prospective data</a:t>
            </a:r>
          </a:p>
          <a:p>
            <a:pPr marL="342900" indent="-342900"/>
            <a:r>
              <a:rPr smtClean="0" lang="en-US" dirty="0"/>
              <a:t>Certified Professional Midwives</a:t>
            </a:r>
          </a:p>
          <a:p>
            <a:pPr lvl="1" marL="742950" indent="-285750"/>
            <a:r>
              <a:rPr smtClean="0" lang="en-US" dirty="0"/>
              <a:t>Not necessarily well-integrated into the healthcare system in many states</a:t>
            </a:r>
          </a:p>
          <a:p>
            <a:pPr marL="342900" indent="-342900"/>
            <a:r>
              <a:rPr smtClean="0" lang="en-US" dirty="0"/>
              <a:t>12% transport rate</a:t>
            </a:r>
          </a:p>
          <a:p>
            <a:pPr marL="342900" indent="-342900"/>
            <a:r>
              <a:rPr smtClean="0" lang="en-US" dirty="0"/>
              <a:t>Ongoing project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98" id="98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99" id="99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100" id="100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Mothers as activists in Virginia</a:t>
            </a:r>
          </a:p>
        </p:txBody>
      </p:sp>
      <p:sp>
        <p:nvSpPr>
          <p:cNvPr name="Text Box 101" id="101"/>
          <p:cNvSpPr>
            <a:spLocks/>
          </p:cNvSpPr>
          <p:nvPr>
            <p:ph type="body" idx="1"/>
          </p:nvPr>
        </p:nvSpPr>
        <p:spPr>
          <a:xfrm>
            <a:off y="2362200" x="838200"/>
            <a:ext cy="3724275" cx="7693025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lnSpc>
                <a:spcPct val="90000"/>
              </a:lnSpc>
            </a:pPr>
            <a:r>
              <a:rPr smtClean="0" lang="en-US" dirty="0"/>
              <a:t>Consumer Organizations: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Virginia Friends of Midwives (VFOM)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Midwifery Options for Mothers (MOM), 501c3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Informed Birth Options of Central Virginia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Motherwise Birth Resources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Harrisonburg  Advocates for the MMOC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Families for Natural Living, 501c3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Virginia Birthing Freedom</a:t>
            </a:r>
          </a:p>
          <a:p>
            <a:pPr lvl="1" marL="742950" indent="-285750">
              <a:lnSpc>
                <a:spcPct val="90000"/>
              </a:lnSpc>
            </a:pPr>
            <a:r>
              <a:rPr smtClean="0" lang="en-US" dirty="0"/>
              <a:t>Birth Matters!</a:t>
            </a:r>
          </a:p>
          <a:p>
            <a:pPr lvl="1" marL="742950" indent="-285750">
              <a:lnSpc>
                <a:spcPct val="90000"/>
              </a:lnSpc>
            </a:pPr>
            <a:endParaRPr smtClean="0"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02" id="102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103" id="103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104" id="104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Next Steps</a:t>
            </a:r>
          </a:p>
        </p:txBody>
      </p:sp>
      <p:sp>
        <p:nvSpPr>
          <p:cNvPr name="Text Box 105" id="105"/>
          <p:cNvSpPr>
            <a:spLocks/>
          </p:cNvSpPr>
          <p:nvPr>
            <p:ph type="body" idx="1"/>
          </p:nvPr>
        </p:nvSpPr>
        <p:spPr>
          <a:xfrm>
            <a:off y="2514600" x="838200"/>
            <a:ext cy="3724275" cx="7693025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lnSpc>
                <a:spcPct val="80000"/>
              </a:lnSpc>
            </a:pPr>
            <a:r>
              <a:rPr sz="1800" smtClean="0" lang="en-US" dirty="0"/>
              <a:t>Midwives-PAC</a:t>
            </a:r>
          </a:p>
          <a:p>
            <a:pPr lvl="1" marL="742950" indent="-285750">
              <a:lnSpc>
                <a:spcPct val="80000"/>
              </a:lnSpc>
            </a:pPr>
            <a:r>
              <a:rPr sz="1600" smtClean="0" lang="en-US" dirty="0"/>
              <a:t>Endorse and support Virginia political candidates who support midwifery and the Midwives Model of Care   </a:t>
            </a:r>
          </a:p>
          <a:p>
            <a:pPr marL="342900" indent="-342900">
              <a:lnSpc>
                <a:spcPct val="80000"/>
              </a:lnSpc>
            </a:pPr>
            <a:r>
              <a:rPr sz="1800" smtClean="0" lang="en-US" dirty="0"/>
              <a:t>Midwifery Foundation - 501c3</a:t>
            </a:r>
          </a:p>
          <a:p>
            <a:pPr lvl="1" marL="742950" indent="-285750">
              <a:lnSpc>
                <a:spcPct val="80000"/>
              </a:lnSpc>
            </a:pPr>
            <a:r>
              <a:rPr sz="1600" smtClean="0" lang="en-US" dirty="0"/>
              <a:t>Promote midwifery in Virginia by providing scholarships to aspiring midwives</a:t>
            </a:r>
          </a:p>
          <a:p>
            <a:pPr lvl="1" marL="742950" indent="-285750">
              <a:lnSpc>
                <a:spcPct val="80000"/>
              </a:lnSpc>
            </a:pPr>
            <a:r>
              <a:rPr sz="1600" smtClean="0" lang="en-US" dirty="0"/>
              <a:t>Develop programs that increase awareness and accessibility to the Midwives Model of Care</a:t>
            </a:r>
          </a:p>
          <a:p>
            <a:pPr marL="342900" indent="-342900">
              <a:lnSpc>
                <a:spcPct val="80000"/>
              </a:lnSpc>
            </a:pPr>
            <a:r>
              <a:rPr sz="1800" smtClean="0" lang="en-US" dirty="0"/>
              <a:t>Coalition building</a:t>
            </a:r>
          </a:p>
          <a:p>
            <a:pPr lvl="1" marL="742950" indent="-285750">
              <a:lnSpc>
                <a:spcPct val="80000"/>
              </a:lnSpc>
            </a:pPr>
            <a:r>
              <a:rPr sz="1600" smtClean="0" lang="en-US" dirty="0"/>
              <a:t>Certified Nurse Midwives </a:t>
            </a:r>
          </a:p>
          <a:p>
            <a:pPr lvl="1" marL="742950" indent="-285750">
              <a:lnSpc>
                <a:spcPct val="80000"/>
              </a:lnSpc>
            </a:pPr>
            <a:r>
              <a:rPr sz="1600" smtClean="0" lang="en-US" dirty="0"/>
              <a:t>OB/GYN, Family Practice, Pediatricians</a:t>
            </a:r>
          </a:p>
          <a:p>
            <a:pPr lvl="1" marL="742950" indent="-285750">
              <a:lnSpc>
                <a:spcPct val="80000"/>
              </a:lnSpc>
            </a:pPr>
            <a:r>
              <a:rPr sz="1600" smtClean="0" lang="en-US" dirty="0"/>
              <a:t>Women’s Organizations</a:t>
            </a:r>
          </a:p>
          <a:p>
            <a:pPr lvl="1" marL="742950" indent="-285750">
              <a:lnSpc>
                <a:spcPct val="80000"/>
              </a:lnSpc>
            </a:pPr>
            <a:r>
              <a:rPr sz="1600" smtClean="0" lang="en-US" dirty="0"/>
              <a:t>Family-Centered Organizations</a:t>
            </a:r>
          </a:p>
          <a:p>
            <a:pPr lvl="1" marL="742950" indent="-285750">
              <a:lnSpc>
                <a:spcPct val="80000"/>
              </a:lnSpc>
            </a:pPr>
            <a:endParaRPr sz="1600" smtClean="0" lang="en-US" dirty="0"/>
          </a:p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/>
              <a:t>	                                                                                                       </a:t>
            </a:r>
          </a:p>
          <a:p>
            <a:pPr marL="342900" indent="-342900">
              <a:lnSpc>
                <a:spcPct val="80000"/>
              </a:lnSpc>
              <a:buNone/>
            </a:pPr>
            <a:endParaRPr sz="1800" smtClean="0"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06" id="106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107" id="107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108" id="108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Contact Information	</a:t>
            </a:r>
          </a:p>
        </p:txBody>
      </p:sp>
      <p:sp>
        <p:nvSpPr>
          <p:cNvPr name="Text Box 109" id="109"/>
          <p:cNvSpPr>
            <a:spLocks/>
          </p:cNvSpPr>
          <p:nvPr>
            <p:ph type="body" idx="1"/>
          </p:nvPr>
        </p:nvSpPr>
        <p:spPr>
          <a:xfrm>
            <a:off y="2362200" x="685800"/>
            <a:ext cy="4191000" cx="7845425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/>
              <a:t>Birth Matters!  </a:t>
            </a:r>
            <a:r>
              <a:rPr sz="1800" smtClean="0" lang="en-US" dirty="0">
                <a:hlinkClick r:id="rId3"/>
              </a:rPr>
              <a:t>www.birthmattersva.org/</a:t>
            </a:r>
          </a:p>
          <a:p>
            <a:pPr marL="342900" indent="-342900">
              <a:lnSpc>
                <a:spcPct val="80000"/>
              </a:lnSpc>
              <a:buNone/>
            </a:pPr>
            <a:endParaRPr sz="1800" smtClean="0" lang="en-US" dirty="0"/>
          </a:p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/>
              <a:t>Citizens for Midwifery (CfM)  </a:t>
            </a:r>
            <a:r>
              <a:rPr sz="1800" smtClean="0" lang="en-US" dirty="0">
                <a:hlinkClick r:id="rId4"/>
              </a:rPr>
              <a:t>www.cfmidwifery.org</a:t>
            </a:r>
          </a:p>
          <a:p>
            <a:pPr marL="342900" indent="-342900">
              <a:lnSpc>
                <a:spcPct val="80000"/>
              </a:lnSpc>
              <a:buNone/>
            </a:pPr>
            <a:endParaRPr sz="1800" smtClean="0" lang="en-US" dirty="0"/>
          </a:p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/>
              <a:t>Commonwealth Midwives Alliance  </a:t>
            </a:r>
            <a:r>
              <a:rPr sz="1800" smtClean="0" lang="en-US" dirty="0">
                <a:hlinkClick r:id="rId5"/>
              </a:rPr>
              <a:t>www.commonwealthmidwives.org/</a:t>
            </a:r>
          </a:p>
          <a:p>
            <a:pPr marL="342900" indent="-342900">
              <a:lnSpc>
                <a:spcPct val="80000"/>
              </a:lnSpc>
              <a:buNone/>
            </a:pPr>
            <a:endParaRPr sz="1800" smtClean="0" lang="en-US" dirty="0"/>
          </a:p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/>
              <a:t>Midwives Alliance of North America (MANA)  </a:t>
            </a:r>
            <a:r>
              <a:rPr sz="1800" smtClean="0" lang="en-US" dirty="0">
                <a:hlinkClick r:id="rId6"/>
              </a:rPr>
              <a:t>www.mana.org</a:t>
            </a:r>
          </a:p>
          <a:p>
            <a:pPr marL="342900" indent="-342900">
              <a:lnSpc>
                <a:spcPct val="80000"/>
              </a:lnSpc>
              <a:buNone/>
            </a:pPr>
            <a:endParaRPr sz="1800" smtClean="0" lang="en-US" dirty="0"/>
          </a:p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/>
              <a:t>Midwives-PAC  www.midwivespac.org/</a:t>
            </a:r>
          </a:p>
          <a:p>
            <a:pPr marL="342900" indent="-342900">
              <a:lnSpc>
                <a:spcPct val="80000"/>
              </a:lnSpc>
              <a:buNone/>
            </a:pPr>
            <a:endParaRPr sz="1800" smtClean="0" lang="en-US" dirty="0"/>
          </a:p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/>
              <a:t>North American Registry of Midwives (NARM) </a:t>
            </a:r>
            <a:r>
              <a:rPr sz="1800" smtClean="0" lang="en-US" dirty="0">
                <a:hlinkClick r:id="rId7"/>
              </a:rPr>
              <a:t>www.narm.org</a:t>
            </a:r>
          </a:p>
          <a:p>
            <a:pPr marL="342900" indent="-342900">
              <a:lnSpc>
                <a:spcPct val="80000"/>
              </a:lnSpc>
              <a:buNone/>
            </a:pPr>
            <a:endParaRPr sz="1800" smtClean="0" lang="en-US" dirty="0"/>
          </a:p>
          <a:p>
            <a:pPr marL="342900" indent="-342900">
              <a:lnSpc>
                <a:spcPct val="80000"/>
              </a:lnSpc>
              <a:buNone/>
            </a:pPr>
            <a:r>
              <a:rPr sz="1800" smtClean="0" lang="en-US" dirty="0"/>
              <a:t>National Association of Certified Professional Midwives (NACPM) </a:t>
            </a:r>
            <a:r>
              <a:rPr sz="1800" smtClean="0" lang="en-US" dirty="0">
                <a:hlinkClick r:id="rId8"/>
              </a:rPr>
              <a:t>www.nacpm.net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10" id="110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111" id="111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pic>
        <p:nvPicPr>
          <p:cNvPr name="Picture 112" id="11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y="1219200" x="1676400"/>
            <a:ext cy="4806950" cx="64087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40" id="40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41" id="41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42" id="42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ect">
            <a:avLst/>
          </a:prstGeom>
        </p:spPr>
        <p:txBody>
          <a:bodyPr numCol="1"/>
          <a:lstStyle/>
          <a:p>
            <a:r>
              <a:t>Direct-Entry Midwifery	</a:t>
            </a:r>
          </a:p>
        </p:txBody>
      </p:sp>
      <p:sp>
        <p:nvSpPr>
          <p:cNvPr name="Text Box 43" id="43"/>
          <p:cNvSpPr>
            <a:spLocks/>
          </p:cNvSpPr>
          <p:nvPr>
            <p:ph type="body" idx="1"/>
          </p:nvPr>
        </p:nvSpPr>
        <p:spPr>
          <a:xfrm>
            <a:off y="2362200" x="838200"/>
            <a:ext cy="3724275" cx="7693025"/>
          </a:xfrm>
          <a:prstGeom prst="rect">
            <a:avLst/>
          </a:prstGeom>
        </p:spPr>
        <p:txBody>
          <a:bodyPr numCol="1"/>
          <a:lstStyle/>
          <a:p>
            <a:pPr marL="342900" indent="-342900"/>
            <a:r>
              <a:rPr smtClean="0" lang="en-US" dirty="0"/>
              <a:t>Virginia History:</a:t>
            </a:r>
          </a:p>
          <a:p>
            <a:pPr lvl="1" marL="742950" indent="-285750"/>
            <a:r>
              <a:rPr smtClean="0" lang="en-US" dirty="0"/>
              <a:t>Community based/trained “registered” or “permitted” midwives</a:t>
            </a:r>
          </a:p>
          <a:p>
            <a:pPr lvl="1" marL="742950" indent="-285750"/>
            <a:r>
              <a:rPr smtClean="0" lang="en-US" dirty="0"/>
              <a:t>Shift to hospitals for women of means (~50’s-60’s) </a:t>
            </a:r>
          </a:p>
          <a:p>
            <a:pPr lvl="1" marL="742950" indent="-285750"/>
            <a:r>
              <a:rPr smtClean="0" lang="en-US" dirty="0"/>
              <a:t>Challenged by medical community </a:t>
            </a:r>
          </a:p>
          <a:p>
            <a:pPr lvl="1" marL="742950" indent="-285750"/>
            <a:r>
              <a:rPr smtClean="0" lang="en-US" dirty="0"/>
              <a:t>Segregation ensures survival through “granny midwives”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62" id="162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163" id="163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164" id="164"/>
          <p:cNvSpPr>
            <a:spLocks/>
          </p:cNvSpPr>
          <p:nvPr/>
        </p:nvSpPr>
        <p:spPr>
          <a:xfrm>
            <a:off y="228600" x="6629400"/>
            <a:ext cy="942975" cx="2362200"/>
          </a:xfrm>
          <a:prstGeom prst="rect">
            <a:avLst/>
          </a:prstGeom>
          <a:noFill/>
          <a:ln>
            <a:noFill/>
          </a:ln>
        </p:spPr>
        <p:txBody>
          <a:bodyPr numCol="1" anchor="ctr">
            <a:spAutoFit/>
          </a:bodyPr>
          <a:lstStyle/>
          <a:p>
            <a:pPr marL="0" indent="0"/>
            <a:r>
              <a:rPr sz="1400" smtClean="0" lang="en-US" dirty="0"/>
              <a:t>"Old Sibby" a slave midwife in rural Georgia. Photographer unknown: Georgia Historical Archives </a:t>
            </a:r>
          </a:p>
        </p:txBody>
      </p:sp>
      <p:pic>
        <p:nvPicPr>
          <p:cNvPr name="Picture 165" id="165"/>
          <p:cNvPicPr>
            <a:picLocks/>
          </p:cNvPicPr>
          <p:nvPr/>
        </p:nvPicPr>
        <p:blipFill>
          <a:blip r:embed="rId3"/>
          <a:stretch/>
        </p:blipFill>
        <p:spPr>
          <a:xfrm>
            <a:off y="1143000" x="6172200"/>
            <a:ext cy="1714500" cx="1152525"/>
          </a:xfrm>
          <a:prstGeom prst="rect">
            <a:avLst/>
          </a:prstGeom>
          <a:noFill/>
        </p:spPr>
      </p:pic>
      <p:pic>
        <p:nvPicPr>
          <p:cNvPr name="Picture 167" id="167"/>
          <p:cNvPicPr>
            <a:picLocks/>
          </p:cNvPicPr>
          <p:nvPr/>
        </p:nvPicPr>
        <p:blipFill>
          <a:blip r:embed="rId4"/>
          <a:stretch/>
        </p:blipFill>
        <p:spPr>
          <a:xfrm>
            <a:off y="4191000" x="1295400"/>
            <a:ext cy="1666875" cx="1905000"/>
          </a:xfrm>
          <a:prstGeom prst="rect">
            <a:avLst/>
          </a:prstGeom>
          <a:noFill/>
        </p:spPr>
      </p:pic>
      <p:sp>
        <p:nvSpPr>
          <p:cNvPr name="Text Box 169" id="169"/>
          <p:cNvSpPr>
            <a:spLocks/>
          </p:cNvSpPr>
          <p:nvPr/>
        </p:nvSpPr>
        <p:spPr>
          <a:xfrm>
            <a:off y="6019800" x="762000"/>
            <a:ext cy="581025" cx="2590800"/>
          </a:xfrm>
          <a:prstGeom prst="rect">
            <a:avLst/>
          </a:prstGeom>
          <a:noFill/>
          <a:ln>
            <a:noFill/>
          </a:ln>
        </p:spPr>
        <p:txBody>
          <a:bodyPr numCol="1" anchor="ctr">
            <a:spAutoFit/>
          </a:bodyPr>
          <a:lstStyle/>
          <a:p>
            <a:pPr marL="0" indent="0"/>
            <a:r>
              <a:rPr sz="1600" smtClean="0" lang="en-US" dirty="0"/>
              <a:t>Alabama Grand Midwife Margaret Smith, Age 98</a:t>
            </a:r>
          </a:p>
        </p:txBody>
      </p:sp>
      <p:pic>
        <p:nvPicPr>
          <p:cNvPr name="Picture 170" id="170"/>
          <p:cNvPicPr>
            <a:picLocks/>
          </p:cNvPicPr>
          <p:nvPr/>
        </p:nvPicPr>
        <p:blipFill>
          <a:blip r:embed="rId5"/>
          <a:stretch/>
        </p:blipFill>
        <p:spPr>
          <a:xfrm>
            <a:off y="3048000" x="5410200"/>
            <a:ext cy="3400425" cx="2543175"/>
          </a:xfrm>
          <a:prstGeom prst="rect">
            <a:avLst/>
          </a:prstGeom>
          <a:noFill/>
        </p:spPr>
      </p:pic>
      <p:sp>
        <p:nvSpPr>
          <p:cNvPr name="Text Box 172" id="172"/>
          <p:cNvSpPr txBox="1">
            <a:spLocks/>
          </p:cNvSpPr>
          <p:nvPr/>
        </p:nvSpPr>
        <p:spPr>
          <a:xfrm>
            <a:off y="4191000" x="3581400"/>
            <a:ext cy="2078037" cx="175260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marL="0" indent="0">
              <a:spcBef>
                <a:spcPct val="50000"/>
              </a:spcBef>
            </a:pPr>
            <a:r>
              <a:rPr sz="1600" smtClean="0" lang="en-US" dirty="0"/>
              <a:t>Maude Callan, one of the first formally educated midwives in S.C. photographer W. Eugene Smith Life magazine</a:t>
            </a:r>
            <a:r>
              <a:rPr smtClean="0" lang="en-US" dirty="0"/>
              <a:t> </a:t>
            </a:r>
          </a:p>
        </p:txBody>
      </p:sp>
      <p:sp>
        <p:nvSpPr>
          <p:cNvPr name="Text Box 173" id="173"/>
          <p:cNvSpPr txBox="1">
            <a:spLocks/>
          </p:cNvSpPr>
          <p:nvPr/>
        </p:nvSpPr>
        <p:spPr>
          <a:xfrm>
            <a:off y="685800" x="838200"/>
            <a:ext cy="366712" cx="480060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endParaRPr/>
          </a:p>
        </p:txBody>
      </p:sp>
      <p:sp>
        <p:nvSpPr>
          <p:cNvPr name="Text Box 174" id="174"/>
          <p:cNvSpPr txBox="1">
            <a:spLocks/>
          </p:cNvSpPr>
          <p:nvPr/>
        </p:nvSpPr>
        <p:spPr>
          <a:xfrm>
            <a:off y="1066800" x="838200"/>
            <a:ext cy="854075" cx="510540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marL="0" indent="0">
              <a:spcBef>
                <a:spcPct val="50000"/>
              </a:spcBef>
            </a:pPr>
            <a:r>
              <a:rPr sz="3200" smtClean="0" lang="en-US" dirty="0"/>
              <a:t>African American Midwives</a:t>
            </a:r>
          </a:p>
          <a:p>
            <a:pPr marL="0" indent="0">
              <a:spcBef>
                <a:spcPct val="50000"/>
              </a:spcBef>
            </a:pPr>
            <a:endParaRPr sz="3200" smtClean="0" lang="en-US" dirty="0"/>
          </a:p>
        </p:txBody>
      </p:sp>
      <p:sp>
        <p:nvSpPr>
          <p:cNvPr name="Text Box 175" id="175"/>
          <p:cNvSpPr txBox="1">
            <a:spLocks/>
          </p:cNvSpPr>
          <p:nvPr/>
        </p:nvSpPr>
        <p:spPr>
          <a:xfrm>
            <a:off y="2438400" x="990600"/>
            <a:ext cy="1558925" cx="426720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marL="0" indent="0">
              <a:spcBef>
                <a:spcPct val="50000"/>
              </a:spcBef>
            </a:pPr>
            <a:r>
              <a:rPr u="sng" sz="1600" smtClean="0" lang="en-US" dirty="0" b="1"/>
              <a:t>Virginia Midwives</a:t>
            </a:r>
            <a:r>
              <a:rPr sz="1600" smtClean="0" lang="en-US" dirty="0" b="1"/>
              <a:t>:</a:t>
            </a:r>
          </a:p>
          <a:p>
            <a:pPr marL="0" indent="0">
              <a:spcBef>
                <a:spcPct val="50000"/>
              </a:spcBef>
            </a:pPr>
            <a:r>
              <a:rPr sz="1600" smtClean="0" lang="en-US" dirty="0"/>
              <a:t>Orlean Puckett (1844-1939, Carroll County) </a:t>
            </a:r>
            <a:r>
              <a:rPr u="sng" sz="1600" smtClean="0" lang="en-US" dirty="0"/>
              <a:t>The Life of a Mountain Midwife</a:t>
            </a:r>
          </a:p>
          <a:p>
            <a:pPr marL="0" indent="0">
              <a:spcBef>
                <a:spcPct val="50000"/>
              </a:spcBef>
            </a:pPr>
            <a:r>
              <a:rPr sz="1600" smtClean="0" lang="en-US" dirty="0"/>
              <a:t>Claudine Curry Smith (1918-, Northern Neck) </a:t>
            </a:r>
            <a:r>
              <a:rPr u="sng" sz="1600" smtClean="0" lang="en-US" dirty="0"/>
              <a:t>My Bag Was Always Packed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176" id="176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177" id="177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178" id="178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Direct-Entry Midwifery</a:t>
            </a:r>
          </a:p>
        </p:txBody>
      </p:sp>
      <p:sp>
        <p:nvSpPr>
          <p:cNvPr name="Text Box 179" id="179"/>
          <p:cNvSpPr>
            <a:spLocks/>
          </p:cNvSpPr>
          <p:nvPr>
            <p:ph type="body" idx="1"/>
          </p:nvPr>
        </p:nvSpPr>
        <p:spPr>
          <a:xfrm>
            <a:off y="2667000" x="838200"/>
            <a:ext cy="3733800" cx="7693025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buNone/>
            </a:pPr>
            <a:r>
              <a:rPr sz="2400" smtClean="0" lang="en-US" dirty="0"/>
              <a:t>History (cont):</a:t>
            </a:r>
          </a:p>
          <a:p>
            <a:pPr lvl="1" marL="742950" indent="-285750"/>
            <a:r>
              <a:rPr sz="2000" smtClean="0" lang="en-US" dirty="0"/>
              <a:t>“Permitted” to practice through the Dept of Health. </a:t>
            </a:r>
          </a:p>
          <a:p>
            <a:pPr lvl="1" marL="742950" indent="-285750"/>
            <a:r>
              <a:rPr sz="2000" smtClean="0" lang="en-US" dirty="0"/>
              <a:t>Little formal training; minimal standards; See “Midwife  Manual” in C. Smith’s book.</a:t>
            </a:r>
          </a:p>
          <a:p>
            <a:pPr lvl="1" marL="742950" indent="-285750"/>
            <a:r>
              <a:rPr sz="2000" smtClean="0" lang="en-US" dirty="0"/>
              <a:t>Great outcomes: 2 complaints filed from 1918-1976.</a:t>
            </a:r>
          </a:p>
          <a:p>
            <a:pPr lvl="1" marL="742950" indent="-285750"/>
            <a:r>
              <a:rPr sz="2000" smtClean="0" lang="en-US" dirty="0"/>
              <a:t>In 1977, the GA passed legislation that limited the practice of non-nurse midwifery to those who were permitted prior to Jan 1, 1977 (no new permits issued after that time).</a:t>
            </a:r>
          </a:p>
          <a:p>
            <a:pPr lvl="1" marL="742950" indent="-285750"/>
            <a:r>
              <a:rPr sz="2000" smtClean="0" lang="en-US" dirty="0"/>
              <a:t>This is about the same time that Certified Nurse Midwives were first licensed in Virginia.</a:t>
            </a:r>
          </a:p>
          <a:p>
            <a:pPr lvl="1" marL="742950" indent="-285750">
              <a:buNone/>
            </a:pPr>
            <a:endParaRPr sz="2000" smtClean="0" lang="en-US" dirty="0"/>
          </a:p>
          <a:p>
            <a:pPr lvl="1" marL="742950" indent="-285750">
              <a:buNone/>
            </a:pPr>
            <a:endParaRPr sz="2000" smtClean="0"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44" id="44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45" id="45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46" id="46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ect">
            <a:avLst/>
          </a:prstGeom>
        </p:spPr>
        <p:txBody>
          <a:bodyPr numCol="1"/>
          <a:lstStyle/>
          <a:p>
            <a:r>
              <a:t>Certified Professional Midwives	</a:t>
            </a:r>
          </a:p>
        </p:txBody>
      </p:sp>
      <p:sp>
        <p:nvSpPr>
          <p:cNvPr name="Text Box 47" id="47"/>
          <p:cNvSpPr>
            <a:spLocks/>
          </p:cNvSpPr>
          <p:nvPr>
            <p:ph type="body" idx="1"/>
          </p:nvPr>
        </p:nvSpPr>
        <p:spPr>
          <a:xfrm>
            <a:off y="2362200" x="838200"/>
            <a:ext cy="3724275" cx="7693025"/>
          </a:xfrm>
          <a:prstGeom prst="rect">
            <a:avLst/>
          </a:prstGeom>
        </p:spPr>
        <p:txBody>
          <a:bodyPr numCol="1"/>
          <a:lstStyle/>
          <a:p>
            <a:pPr marL="342900" indent="-342900"/>
            <a:endParaRPr sz="2400" smtClean="0" lang="en-US" dirty="0"/>
          </a:p>
          <a:p>
            <a:pPr marL="342900" indent="-342900"/>
            <a:r>
              <a:rPr sz="2400" smtClean="0" lang="en-US" dirty="0"/>
              <a:t>MANA (Midwives Alliance of North America) 1982</a:t>
            </a:r>
          </a:p>
          <a:p>
            <a:pPr lvl="1" marL="742950" indent="-285750"/>
            <a:r>
              <a:rPr sz="2000" smtClean="0" lang="en-US" dirty="0"/>
              <a:t>Recognized the need for the development of a direct-entry midwifery credential suitable for licensure</a:t>
            </a:r>
          </a:p>
          <a:p>
            <a:pPr marL="342900" indent="-342900"/>
            <a:r>
              <a:rPr sz="2400" smtClean="0" lang="en-US" dirty="0"/>
              <a:t> NARM (North American Registry of Midwives)</a:t>
            </a:r>
          </a:p>
          <a:p>
            <a:pPr lvl="1" marL="742950" indent="-285750"/>
            <a:r>
              <a:rPr sz="2000" smtClean="0" lang="en-US" dirty="0"/>
              <a:t>Developed the Certified Professional Midwife (CPM) credential  </a:t>
            </a:r>
            <a:r>
              <a:rPr sz="2000" smtClean="0" lang="en-US" dirty="0">
                <a:hlinkClick r:id="rId3"/>
              </a:rPr>
              <a:t>www.narm.org</a:t>
            </a:r>
            <a:r>
              <a:rPr sz="2000" smtClean="0" lang="en-US" dirty="0"/>
              <a:t>  1987</a:t>
            </a:r>
          </a:p>
          <a:p>
            <a:pPr lvl="1" marL="742950" indent="-285750"/>
            <a:r>
              <a:rPr sz="2000" smtClean="0" lang="en-US" dirty="0"/>
              <a:t>CPM training includes specialized, competency-based education programs, risk assessment training, and requires out-of-hospital clinical experience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48" id="48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49" id="49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50" id="50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Certified Professional Midwife</a:t>
            </a:r>
          </a:p>
        </p:txBody>
      </p:sp>
      <p:sp>
        <p:nvSpPr>
          <p:cNvPr name="Text Box 51" id="51"/>
          <p:cNvSpPr>
            <a:spLocks/>
          </p:cNvSpPr>
          <p:nvPr>
            <p:ph type="body" idx="1"/>
          </p:nvPr>
        </p:nvSpPr>
        <p:spPr>
          <a:xfrm>
            <a:off y="2286000" x="838200"/>
            <a:ext cy="4343400" cx="7693025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lnSpc>
                <a:spcPct val="90000"/>
              </a:lnSpc>
            </a:pPr>
            <a:endParaRPr sz="2000" smtClean="0" lang="en-US" dirty="0"/>
          </a:p>
          <a:p>
            <a:pPr marL="342900" indent="-342900">
              <a:lnSpc>
                <a:spcPct val="90000"/>
              </a:lnSpc>
            </a:pPr>
            <a:r>
              <a:rPr sz="2000" smtClean="0" lang="en-US" dirty="0"/>
              <a:t>Validates knowledge, skills and experience</a:t>
            </a:r>
          </a:p>
          <a:p>
            <a:pPr marL="342900" indent="-342900">
              <a:lnSpc>
                <a:spcPct val="90000"/>
              </a:lnSpc>
            </a:pPr>
            <a:r>
              <a:rPr sz="2000" smtClean="0" lang="en-US" dirty="0"/>
              <a:t>Is a competency-based evaluation process</a:t>
            </a:r>
          </a:p>
          <a:p>
            <a:pPr lvl="1" marL="742950" indent="-285750">
              <a:lnSpc>
                <a:spcPct val="90000"/>
              </a:lnSpc>
            </a:pPr>
            <a:r>
              <a:rPr sz="1800" smtClean="0" lang="en-US" dirty="0"/>
              <a:t>Over 1300 contact hours</a:t>
            </a:r>
          </a:p>
          <a:p>
            <a:pPr lvl="1" marL="742950" indent="-285750">
              <a:lnSpc>
                <a:spcPct val="90000"/>
              </a:lnSpc>
            </a:pPr>
            <a:r>
              <a:rPr sz="1800" smtClean="0" lang="en-US" dirty="0"/>
              <a:t>Average 3 year program</a:t>
            </a:r>
          </a:p>
          <a:p>
            <a:pPr marL="342900" indent="-342900">
              <a:lnSpc>
                <a:spcPct val="90000"/>
              </a:lnSpc>
            </a:pPr>
            <a:r>
              <a:rPr sz="2000" smtClean="0" lang="en-US" dirty="0"/>
              <a:t>Incorporates two examinations</a:t>
            </a:r>
          </a:p>
          <a:p>
            <a:pPr lvl="1" marL="742950" indent="-285750">
              <a:lnSpc>
                <a:spcPct val="90000"/>
              </a:lnSpc>
            </a:pPr>
            <a:r>
              <a:rPr sz="1800" smtClean="0" lang="en-US" dirty="0"/>
              <a:t>NARM Skills Assessment</a:t>
            </a:r>
          </a:p>
          <a:p>
            <a:pPr lvl="1" marL="742950" indent="-285750">
              <a:lnSpc>
                <a:spcPct val="90000"/>
              </a:lnSpc>
            </a:pPr>
            <a:r>
              <a:rPr sz="1800" smtClean="0" lang="en-US" dirty="0"/>
              <a:t>NARM Written Examination</a:t>
            </a:r>
          </a:p>
          <a:p>
            <a:pPr marL="342900" indent="-342900">
              <a:lnSpc>
                <a:spcPct val="90000"/>
              </a:lnSpc>
            </a:pPr>
            <a:r>
              <a:rPr sz="2000" smtClean="0" lang="en-US" dirty="0"/>
              <a:t>Meets rigorous credentialing standards (accredited by NCCA-National Commission for Certifying Agencies, NOCA-National Organization for Competency Assurance)</a:t>
            </a:r>
          </a:p>
          <a:p>
            <a:pPr marL="342900" indent="-342900">
              <a:lnSpc>
                <a:spcPct val="90000"/>
              </a:lnSpc>
            </a:pPr>
            <a:r>
              <a:rPr sz="2000" smtClean="0" lang="en-US" dirty="0"/>
              <a:t>Sets a standard for public safety</a:t>
            </a:r>
          </a:p>
          <a:p>
            <a:pPr marL="342900" indent="-342900">
              <a:lnSpc>
                <a:spcPct val="90000"/>
              </a:lnSpc>
            </a:pPr>
            <a:r>
              <a:rPr sz="2000" smtClean="0" lang="en-US" dirty="0"/>
              <a:t>Is legally defensible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52" id="52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53" id="53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54" id="54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Legislative History in Virginia</a:t>
            </a:r>
          </a:p>
        </p:txBody>
      </p:sp>
      <p:sp>
        <p:nvSpPr>
          <p:cNvPr name="Text Box 55" id="55"/>
          <p:cNvSpPr>
            <a:spLocks/>
          </p:cNvSpPr>
          <p:nvPr>
            <p:ph type="body" idx="1"/>
          </p:nvPr>
        </p:nvSpPr>
        <p:spPr>
          <a:xfrm>
            <a:off y="2362200" x="838200"/>
            <a:ext cy="3962400" cx="7693025"/>
          </a:xfrm>
          <a:prstGeom prst="rect">
            <a:avLst/>
          </a:prstGeom>
        </p:spPr>
        <p:txBody>
          <a:bodyPr numCol="1"/>
          <a:lstStyle/>
          <a:p>
            <a:pPr marL="342900" indent="-342900"/>
            <a:r>
              <a:rPr sz="2400" smtClean="0" lang="en-US" dirty="0" b="1"/>
              <a:t>1998-1999</a:t>
            </a:r>
            <a:r>
              <a:rPr sz="2400" smtClean="0" lang="en-US" dirty="0"/>
              <a:t> – The Joint Commission on Health Care (JCHC) studied “the advisability of legalizing the practice of midwifery in the Commonwealth.”  </a:t>
            </a:r>
          </a:p>
          <a:p>
            <a:pPr marL="342900" indent="-342900"/>
            <a:r>
              <a:rPr sz="2400" smtClean="0" lang="en-US" dirty="0" b="1"/>
              <a:t>1999</a:t>
            </a:r>
            <a:r>
              <a:rPr sz="2400" smtClean="0" lang="en-US" dirty="0"/>
              <a:t> – The JCHC recommended the legalization of the practice of direct-entry midwifery by individuals who meet the competency requirements of the North American Registry of Midwives (Certified Professional Midwives). </a:t>
            </a:r>
          </a:p>
          <a:p>
            <a:pPr marL="342900" indent="-342900"/>
            <a:r>
              <a:rPr sz="2400" smtClean="0" lang="en-US" dirty="0" b="1"/>
              <a:t>2000-</a:t>
            </a:r>
            <a:r>
              <a:rPr sz="2400" smtClean="0" lang="en-US" dirty="0"/>
              <a:t> </a:t>
            </a:r>
            <a:r>
              <a:rPr sz="2400" smtClean="0" lang="en-US" dirty="0" b="1"/>
              <a:t>2002 </a:t>
            </a:r>
            <a:r>
              <a:rPr sz="2400" smtClean="0" lang="en-US" dirty="0"/>
              <a:t>- Legislative efforts continued to further determine how to regulate direct-entry midwives. 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ext Box 56" id="56"/>
          <p:cNvSpPr>
            <a:spLocks/>
          </p:cNvSpPr>
          <p:nvPr>
            <p:ph type="dt" sz="half" idx="10"/>
          </p:nvPr>
        </p:nvSpPr>
        <p:spPr/>
      </p:sp>
      <p:sp>
        <p:nvSpPr>
          <p:cNvPr name="Text Box 57" id="57"/>
          <p:cNvSpPr>
            <a:spLocks/>
          </p:cNvSpPr>
          <p:nvPr>
            <p:ph type="ftr" sz="quarter" idx="11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name="Text Box 58" id="58"/>
          <p:cNvSpPr>
            <a:spLocks/>
          </p:cNvSpPr>
          <p:nvPr>
            <p:ph type="title"/>
          </p:nvPr>
        </p:nvSpPr>
        <p:spPr>
          <a:xfrm>
            <a:off y="762000" x="762000"/>
            <a:ext cy="1143000" cx="7924800"/>
          </a:xfrm>
          <a:prstGeom prst="roundRect">
            <a:avLst>
              <a:gd name="adj" fmla="val 16667"/>
            </a:avLst>
          </a:prstGeom>
        </p:spPr>
        <p:txBody>
          <a:bodyPr numCol="1"/>
          <a:lstStyle/>
          <a:p>
            <a:r>
              <a:t>Legislative History (cont.)</a:t>
            </a:r>
          </a:p>
        </p:txBody>
      </p:sp>
      <p:sp>
        <p:nvSpPr>
          <p:cNvPr name="Text Box 59" id="59"/>
          <p:cNvSpPr>
            <a:spLocks/>
          </p:cNvSpPr>
          <p:nvPr>
            <p:ph type="body" idx="1"/>
          </p:nvPr>
        </p:nvSpPr>
        <p:spPr>
          <a:xfrm>
            <a:off y="2362200" x="838200"/>
            <a:ext cy="3724275" cx="7693025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lnSpc>
                <a:spcPct val="90000"/>
              </a:lnSpc>
            </a:pPr>
            <a:endParaRPr sz="2400" smtClean="0" lang="en-US" dirty="0" b="1"/>
          </a:p>
          <a:p>
            <a:pPr marL="342900" indent="-342900">
              <a:lnSpc>
                <a:spcPct val="90000"/>
              </a:lnSpc>
            </a:pPr>
            <a:r>
              <a:rPr sz="2400" smtClean="0" lang="en-US" dirty="0" b="1"/>
              <a:t>2003</a:t>
            </a:r>
            <a:r>
              <a:rPr sz="2400" smtClean="0" lang="en-US" dirty="0"/>
              <a:t> - HB 1961 repealed the law requiring that non-nurse midwives be registered and permitted by the Department of Health.  </a:t>
            </a:r>
          </a:p>
          <a:p>
            <a:pPr marL="342900" indent="-342900">
              <a:lnSpc>
                <a:spcPct val="90000"/>
              </a:lnSpc>
            </a:pPr>
            <a:r>
              <a:rPr sz="2400" smtClean="0" lang="en-US" dirty="0" b="1"/>
              <a:t>2004</a:t>
            </a:r>
            <a:r>
              <a:rPr sz="2400" smtClean="0" lang="en-US" dirty="0"/>
              <a:t> - HB 581, a CPM licensing bill, passed the House by a vote of 91-9.</a:t>
            </a:r>
          </a:p>
          <a:p>
            <a:pPr marL="342900" indent="-342900">
              <a:lnSpc>
                <a:spcPct val="90000"/>
              </a:lnSpc>
            </a:pPr>
            <a:r>
              <a:rPr sz="2400" smtClean="0" lang="en-US" dirty="0" b="1"/>
              <a:t>2005 - HB 2038 and SB 1259 passed the General Assembly with a wide majority and were signed into law by Governor Warner (effective 7/05).</a:t>
            </a:r>
          </a:p>
          <a:p>
            <a:pPr marL="342900" indent="-342900">
              <a:lnSpc>
                <a:spcPct val="90000"/>
              </a:lnSpc>
            </a:pPr>
            <a:endParaRPr sz="2400" smtClean="0" lang="en-US" dirty="0" b="1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scaled="0" ang="16200000"/>
        </a:gradFill>
      </a:fillStyleLst>
      <a:lnStyleLst>
        <a:ln algn="ctr" w="9525" cmpd="sng" cap="flat">
          <a:solidFill>
            <a:schemeClr val="phClr">
              <a:shade val="95000"/>
              <a:satMod val="105000"/>
            </a:schemeClr>
          </a:solidFill>
          <a:prstDash val="solid"/>
        </a:ln>
        <a:ln algn="ctr" w="25400" cmpd="sng" cap="flat">
          <a:solidFill>
            <a:schemeClr val="phClr"/>
          </a:solidFill>
          <a:prstDash val="solid"/>
        </a:ln>
        <a:ln algn="ctr" w="38100" cmpd="sng" cap="flat">
          <a:solidFill>
            <a:schemeClr val="phClr"/>
          </a:solidFill>
          <a:prstDash val="solid"/>
        </a:ln>
      </a:lnStyleLst>
      <a:effectStyleLst>
        <a:effectStyle>
          <a:effectLst>
            <a:outerShdw dist="20000" dir="5400000" rotWithShape="0" blurRad="40000">
              <a:srgbClr val="000000">
                <a:alpha val="38000"/>
              </a:srgbClr>
            </a:outerShdw>
          </a:effectLst>
        </a:effectStyle>
        <a:effectStyle>
          <a:effectLst>
            <a:outerShdw dist="23000" dir="5400000" rotWithShape="0" blurRad="40000">
              <a:srgbClr val="000000">
                <a:alpha val="35000"/>
              </a:srgbClr>
            </a:outerShdw>
          </a:effectLst>
        </a:effectStyle>
        <a:effectStyle>
          <a:effectLst>
            <a:outerShdw dist="23000" dir="5400000" rotWithShape="0" blurRad="40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r="50000" l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r="50000" l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tx1="lt1" tx2="lt2" bg1="dk2" accent6="accent6" bg2="dk1" accent5="accent5" accent4="accent4" accent3="accent3" folHlink="folHlink" accent2="accent2" hlink="hlink" accent1="accent1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33CCCC"/>
      </a:accent4>
      <a:accent5>
        <a:srgbClr val="99CC99"/>
      </a:accent5>
      <a:accent6>
        <a:srgbClr val="FFFFFF"/>
      </a:accent6>
      <a:hlink>
        <a:srgbClr val="003366"/>
      </a:hlink>
      <a:folHlink>
        <a:srgbClr val="CC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scaled="0" ang="16200000"/>
        </a:gradFill>
      </a:fillStyleLst>
      <a:lnStyleLst>
        <a:ln algn="ctr" w="9525" cmpd="sng" cap="flat">
          <a:solidFill>
            <a:schemeClr val="phClr">
              <a:shade val="95000"/>
              <a:satMod val="105000"/>
            </a:schemeClr>
          </a:solidFill>
          <a:prstDash val="solid"/>
        </a:ln>
        <a:ln algn="ctr" w="25400" cmpd="sng" cap="flat">
          <a:solidFill>
            <a:schemeClr val="phClr"/>
          </a:solidFill>
          <a:prstDash val="solid"/>
        </a:ln>
        <a:ln algn="ctr" w="38100" cmpd="sng" cap="flat">
          <a:solidFill>
            <a:schemeClr val="phClr"/>
          </a:solidFill>
          <a:prstDash val="solid"/>
        </a:ln>
      </a:lnStyleLst>
      <a:effectStyleLst>
        <a:effectStyle>
          <a:effectLst>
            <a:outerShdw dist="20000" dir="5400000" rotWithShape="0" blurRad="40000">
              <a:srgbClr val="000000">
                <a:alpha val="38000"/>
              </a:srgbClr>
            </a:outerShdw>
          </a:effectLst>
        </a:effectStyle>
        <a:effectStyle>
          <a:effectLst>
            <a:outerShdw dist="23000" dir="5400000" rotWithShape="0" blurRad="40000">
              <a:srgbClr val="000000">
                <a:alpha val="35000"/>
              </a:srgbClr>
            </a:outerShdw>
          </a:effectLst>
        </a:effectStyle>
        <a:effectStyle>
          <a:effectLst>
            <a:outerShdw dist="23000" dir="5400000" rotWithShape="0" blurRad="40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r="50000" l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r="50000" l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tx1="lt1" tx2="lt2" bg1="dk2" accent6="accent6" bg2="dk1" accent5="accent5" accent4="accent4" accent3="accent3" folHlink="folHlink" accent2="accent2" hlink="hlink" accent1="accent1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33CCCC"/>
      </a:accent4>
      <a:accent5>
        <a:srgbClr val="99CC99"/>
      </a:accent5>
      <a:accent6>
        <a:srgbClr val="FFFFFF"/>
      </a:accent6>
      <a:hlink>
        <a:srgbClr val="003366"/>
      </a:hlink>
      <a:folHlink>
        <a:srgbClr val="CC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scaled="0" ang="16200000"/>
        </a:gradFill>
      </a:fillStyleLst>
      <a:lnStyleLst>
        <a:ln algn="ctr" w="9525" cmpd="sng" cap="flat">
          <a:solidFill>
            <a:schemeClr val="phClr">
              <a:shade val="95000"/>
              <a:satMod val="105000"/>
            </a:schemeClr>
          </a:solidFill>
          <a:prstDash val="solid"/>
        </a:ln>
        <a:ln algn="ctr" w="25400" cmpd="sng" cap="flat">
          <a:solidFill>
            <a:schemeClr val="phClr"/>
          </a:solidFill>
          <a:prstDash val="solid"/>
        </a:ln>
        <a:ln algn="ctr" w="38100" cmpd="sng" cap="flat">
          <a:solidFill>
            <a:schemeClr val="phClr"/>
          </a:solidFill>
          <a:prstDash val="solid"/>
        </a:ln>
      </a:lnStyleLst>
      <a:effectStyleLst>
        <a:effectStyle>
          <a:effectLst>
            <a:outerShdw dist="20000" dir="5400000" rotWithShape="0" blurRad="40000">
              <a:srgbClr val="000000">
                <a:alpha val="38000"/>
              </a:srgbClr>
            </a:outerShdw>
          </a:effectLst>
        </a:effectStyle>
        <a:effectStyle>
          <a:effectLst>
            <a:outerShdw dist="23000" dir="5400000" rotWithShape="0" blurRad="40000">
              <a:srgbClr val="000000">
                <a:alpha val="35000"/>
              </a:srgbClr>
            </a:outerShdw>
          </a:effectLst>
        </a:effectStyle>
        <a:effectStyle>
          <a:effectLst>
            <a:outerShdw dist="23000" dir="5400000" rotWithShape="0" blurRad="40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r="50000" l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r="50000" l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tx1="dk1" tx2="dk2" bg1="lt1" accent6="accent6" bg2="lt2" accent5="accent5" accent4="accent4" accent3="accent3" folHlink="folHlink" accent2="accent2" hlink="hlink" accent1="accent1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tx1="lt1" tx2="lt2" bg1="dk2" accent6="accent6" bg2="dk1" accent5="accent5" accent4="accent4" accent3="accent3" folHlink="folHlink" accent2="accent2" hlink="hlink" accent1="accent1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tx1="lt1" tx2="lt2" bg1="dk2" accent6="accent6" bg2="dk1" accent5="accent5" accent4="accent4" accent3="accent3" folHlink="folHlink" accent2="accent2" hlink="hlink" accent1="accent1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1169</Words>
  <Paragraphs>177</Paragraphs>
  <Slides>24</Slides>
  <Notes>24</Notes>
  <TotalTime>0</TotalTime>
  <HiddenSlides>0</HiddenSlides>
  <ScaleCrop>false</ScaleCrop>
  <HyperlinksChanged>false</HyperlinksChanged>
  <Application>Microsoft Office PowerPoint</Application>
  <PresentationFormat>On-screen Show</PresentationFormat>
</Properties>
</file>